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notesMasterIdLst>
    <p:notesMasterId r:id="rId25"/>
  </p:notesMasterIdLst>
  <p:handoutMasterIdLst>
    <p:handoutMasterId r:id="rId26"/>
  </p:handoutMasterIdLst>
  <p:sldIdLst>
    <p:sldId id="256" r:id="rId2"/>
    <p:sldId id="257" r:id="rId3"/>
    <p:sldId id="297" r:id="rId4"/>
    <p:sldId id="298" r:id="rId5"/>
    <p:sldId id="299" r:id="rId6"/>
    <p:sldId id="300" r:id="rId7"/>
    <p:sldId id="291" r:id="rId8"/>
    <p:sldId id="302" r:id="rId9"/>
    <p:sldId id="296" r:id="rId10"/>
    <p:sldId id="267" r:id="rId11"/>
    <p:sldId id="268" r:id="rId12"/>
    <p:sldId id="294" r:id="rId13"/>
    <p:sldId id="273" r:id="rId14"/>
    <p:sldId id="303" r:id="rId15"/>
    <p:sldId id="295" r:id="rId16"/>
    <p:sldId id="293" r:id="rId17"/>
    <p:sldId id="272" r:id="rId18"/>
    <p:sldId id="301" r:id="rId19"/>
    <p:sldId id="278" r:id="rId20"/>
    <p:sldId id="270" r:id="rId21"/>
    <p:sldId id="288" r:id="rId22"/>
    <p:sldId id="289"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kshmisivani bollina" initials="lb" lastIdx="1" clrIdx="0">
    <p:extLst>
      <p:ext uri="{19B8F6BF-5375-455C-9EA6-DF929625EA0E}">
        <p15:presenceInfo xmlns:p15="http://schemas.microsoft.com/office/powerpoint/2012/main" userId="eb9cca26a3430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81D57-D052-4427-BDA6-A0769C93ADA2}" v="3" dt="2024-04-11T06:40:21.2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48" autoAdjust="0"/>
  </p:normalViewPr>
  <p:slideViewPr>
    <p:cSldViewPr snapToGrid="0">
      <p:cViewPr varScale="1">
        <p:scale>
          <a:sx n="70" d="100"/>
          <a:sy n="70" d="100"/>
        </p:scale>
        <p:origin x="652" y="60"/>
      </p:cViewPr>
      <p:guideLst>
        <p:guide orient="horz" pos="2160"/>
        <p:guide pos="3840"/>
      </p:guideLst>
    </p:cSldViewPr>
  </p:slideViewPr>
  <p:outlineViewPr>
    <p:cViewPr>
      <p:scale>
        <a:sx n="33" d="100"/>
        <a:sy n="33" d="100"/>
      </p:scale>
      <p:origin x="0" y="-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F947D9-D793-1F79-A00F-4494B2073E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a:extLst>
              <a:ext uri="{FF2B5EF4-FFF2-40B4-BE49-F238E27FC236}">
                <a16:creationId xmlns:a16="http://schemas.microsoft.com/office/drawing/2014/main" id="{855FB4EE-48C3-3699-8FF8-615910328D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61579A-FED7-4193-808C-6C3ADB982123}" type="datetimeFigureOut">
              <a:rPr lang="x-none" smtClean="0"/>
              <a:pPr/>
              <a:t>2/2/2025</a:t>
            </a:fld>
            <a:endParaRPr lang="x-none"/>
          </a:p>
        </p:txBody>
      </p:sp>
      <p:sp>
        <p:nvSpPr>
          <p:cNvPr id="4" name="Footer Placeholder 3">
            <a:extLst>
              <a:ext uri="{FF2B5EF4-FFF2-40B4-BE49-F238E27FC236}">
                <a16:creationId xmlns:a16="http://schemas.microsoft.com/office/drawing/2014/main" id="{14E71EFE-AE24-08C1-193E-1A76853B90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5" name="Slide Number Placeholder 4">
            <a:extLst>
              <a:ext uri="{FF2B5EF4-FFF2-40B4-BE49-F238E27FC236}">
                <a16:creationId xmlns:a16="http://schemas.microsoft.com/office/drawing/2014/main" id="{780A2D8C-900A-490E-63B1-CD0B5EA16F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3EAABC-4D1C-4CE9-BE9D-176D7AA12472}" type="slidenum">
              <a:rPr lang="x-none" smtClean="0"/>
              <a:pPr/>
              <a:t>‹#›</a:t>
            </a:fld>
            <a:endParaRPr lang="x-none"/>
          </a:p>
        </p:txBody>
      </p:sp>
    </p:spTree>
    <p:extLst>
      <p:ext uri="{BB962C8B-B14F-4D97-AF65-F5344CB8AC3E}">
        <p14:creationId xmlns:p14="http://schemas.microsoft.com/office/powerpoint/2010/main" val="375223819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645E-6709-48C5-963C-516B166C7E52}" type="datetimeFigureOut">
              <a:rPr lang="x-none" smtClean="0"/>
              <a:pPr/>
              <a:t>2/2/2025</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DC806-A5A2-453D-B24A-24AC9DD047E8}" type="slidenum">
              <a:rPr lang="x-none" smtClean="0"/>
              <a:pPr/>
              <a:t>‹#›</a:t>
            </a:fld>
            <a:endParaRPr lang="x-none"/>
          </a:p>
        </p:txBody>
      </p:sp>
    </p:spTree>
    <p:extLst>
      <p:ext uri="{BB962C8B-B14F-4D97-AF65-F5344CB8AC3E}">
        <p14:creationId xmlns:p14="http://schemas.microsoft.com/office/powerpoint/2010/main" val="363955732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x-none"/>
          </a:p>
        </p:txBody>
      </p:sp>
    </p:spTree>
    <p:extLst>
      <p:ext uri="{BB962C8B-B14F-4D97-AF65-F5344CB8AC3E}">
        <p14:creationId xmlns:p14="http://schemas.microsoft.com/office/powerpoint/2010/main" val="3969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99F738-86C4-4C05-83B6-74A5C075931B}"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2493569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A40D-D4A1-4849-8A02-83377707AE47}"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4197680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11E37C-43CA-41F4-B16D-740FE4F1A9E6}"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94342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650472-F714-4FF9-B0F1-4E0A35A2A220}"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2970033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CA4F7E-B62D-4C69-9E8A-0CABADF25814}"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55084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B9F10D-C376-4FA6-8A5D-4CFFF9DF9F9E}"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1731525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2BE651-00B7-409C-A881-02921F8F218A}"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2369506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A5B0B3-4857-4A3F-BA5A-4F2814086279}"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3632274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7FAD91-9BC6-4784-ADF6-1BB2E33306B2}"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91886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5AA792-49B5-4D9D-BD1A-CC98A7D5AFE1}" type="datetime8">
              <a:rPr lang="x-none" smtClean="0"/>
              <a:pPr/>
              <a:t>2/2/2025 6:56 PM</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3354302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B82BA1-D182-47DD-AAB0-3BD8D42648A0}" type="datetime8">
              <a:rPr lang="x-none" smtClean="0"/>
              <a:pPr/>
              <a:t>2/2/2025 6:56 PM</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101398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1CBA67-880A-41F4-80C6-753FCCADA701}" type="datetime8">
              <a:rPr lang="x-none" smtClean="0"/>
              <a:pPr/>
              <a:t>2/2/2025 6:56 PM</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264792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96FCA2-32ED-461D-B086-87555541424A}" type="datetime8">
              <a:rPr lang="x-none" smtClean="0"/>
              <a:pPr/>
              <a:t>2/2/2025 6:56 PM</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48506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0D7FAF-6FAD-4ECC-962D-6C2E123A9570}" type="datetime8">
              <a:rPr lang="x-none" smtClean="0"/>
              <a:pPr/>
              <a:t>2/2/2025 6:56 PM</a:t>
            </a:fld>
            <a:endParaRPr lang="x-none"/>
          </a:p>
        </p:txBody>
      </p:sp>
      <p:sp>
        <p:nvSpPr>
          <p:cNvPr id="3" name="Footer Placeholder 2"/>
          <p:cNvSpPr>
            <a:spLocks noGrp="1"/>
          </p:cNvSpPr>
          <p:nvPr>
            <p:ph type="ftr" sz="quarter" idx="11"/>
          </p:nvPr>
        </p:nvSpPr>
        <p:spPr/>
        <p:txBody>
          <a:bodyPr/>
          <a:lstStyle/>
          <a:p>
            <a:endParaRPr lang="x-none"/>
          </a:p>
        </p:txBody>
      </p:sp>
      <p:sp>
        <p:nvSpPr>
          <p:cNvPr id="4" name="Slide Number Placeholder 3"/>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220920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172A26-A2D5-4BBA-B386-8CAD867AC475}" type="datetime8">
              <a:rPr lang="x-none" smtClean="0"/>
              <a:pPr/>
              <a:t>2/2/2025 6:56 PM</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F8125819-111A-44D6-B108-96533862ABA4}" type="slidenum">
              <a:rPr lang="x-none" smtClean="0"/>
              <a:pPr/>
              <a:t>‹#›</a:t>
            </a:fld>
            <a:endParaRPr lang="x-none"/>
          </a:p>
        </p:txBody>
      </p:sp>
    </p:spTree>
    <p:extLst>
      <p:ext uri="{BB962C8B-B14F-4D97-AF65-F5344CB8AC3E}">
        <p14:creationId xmlns:p14="http://schemas.microsoft.com/office/powerpoint/2010/main" val="2012557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F8125819-111A-44D6-B108-96533862ABA4}" type="slidenum">
              <a:rPr lang="x-none" smtClean="0"/>
              <a:pPr/>
              <a:t>‹#›</a:t>
            </a:fld>
            <a:endParaRPr lang="x-none"/>
          </a:p>
        </p:txBody>
      </p:sp>
      <p:sp>
        <p:nvSpPr>
          <p:cNvPr id="5" name="Date Placeholder 4"/>
          <p:cNvSpPr>
            <a:spLocks noGrp="1"/>
          </p:cNvSpPr>
          <p:nvPr>
            <p:ph type="dt" sz="half" idx="10"/>
          </p:nvPr>
        </p:nvSpPr>
        <p:spPr/>
        <p:txBody>
          <a:bodyPr/>
          <a:lstStyle/>
          <a:p>
            <a:fld id="{8E158FCB-5682-42A6-BB9B-0E5CAF088583}" type="datetime8">
              <a:rPr lang="x-none" smtClean="0"/>
              <a:pPr/>
              <a:t>2/2/2025 6:56 PM</a:t>
            </a:fld>
            <a:endParaRPr lang="x-none"/>
          </a:p>
        </p:txBody>
      </p:sp>
    </p:spTree>
    <p:extLst>
      <p:ext uri="{BB962C8B-B14F-4D97-AF65-F5344CB8AC3E}">
        <p14:creationId xmlns:p14="http://schemas.microsoft.com/office/powerpoint/2010/main" val="2682862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916B99-FAAA-48D1-A174-1576602E5238}" type="datetime8">
              <a:rPr lang="x-none" smtClean="0"/>
              <a:pPr/>
              <a:t>2/2/2025 6:56 PM</a:t>
            </a:fld>
            <a:endParaRPr lang="x-non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x-non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8125819-111A-44D6-B108-96533862ABA4}" type="slidenum">
              <a:rPr lang="x-none" smtClean="0"/>
              <a:pPr/>
              <a:t>‹#›</a:t>
            </a:fld>
            <a:endParaRPr lang="x-none"/>
          </a:p>
        </p:txBody>
      </p:sp>
    </p:spTree>
    <p:extLst>
      <p:ext uri="{BB962C8B-B14F-4D97-AF65-F5344CB8AC3E}">
        <p14:creationId xmlns:p14="http://schemas.microsoft.com/office/powerpoint/2010/main" val="2164874935"/>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56D17-3C90-98AD-D741-35A33D8851A3}"/>
              </a:ext>
            </a:extLst>
          </p:cNvPr>
          <p:cNvSpPr>
            <a:spLocks noGrp="1"/>
          </p:cNvSpPr>
          <p:nvPr>
            <p:ph type="title"/>
          </p:nvPr>
        </p:nvSpPr>
        <p:spPr>
          <a:xfrm>
            <a:off x="1296493" y="475130"/>
            <a:ext cx="3087247" cy="475130"/>
          </a:xfrm>
        </p:spPr>
        <p:txBody>
          <a:bodyPr>
            <a:normAutofit fontScale="90000"/>
          </a:bodyPr>
          <a:lstStyle/>
          <a:p>
            <a:r>
              <a:rPr lang="en-US" sz="1600" b="1" dirty="0">
                <a:solidFill>
                  <a:schemeClr val="tx1"/>
                </a:solidFill>
              </a:rPr>
              <a:t>R.V.R &amp; J.C College of Engineering</a:t>
            </a:r>
            <a:br>
              <a:rPr lang="en-US" sz="1600" b="1" dirty="0">
                <a:solidFill>
                  <a:schemeClr val="tx1"/>
                </a:solidFill>
              </a:rPr>
            </a:br>
            <a:r>
              <a:rPr lang="en-US" sz="1600" b="1" dirty="0" err="1">
                <a:solidFill>
                  <a:schemeClr val="tx1"/>
                </a:solidFill>
              </a:rPr>
              <a:t>Chowdavaram,Guntur,A.P</a:t>
            </a:r>
            <a:r>
              <a:rPr lang="en-US" sz="1600" b="1" dirty="0">
                <a:solidFill>
                  <a:schemeClr val="tx1"/>
                </a:solidFill>
              </a:rPr>
              <a:t>.</a:t>
            </a:r>
            <a:endParaRPr lang="x-none" sz="1600" b="1" dirty="0">
              <a:solidFill>
                <a:schemeClr val="tx1"/>
              </a:solidFill>
            </a:endParaRPr>
          </a:p>
        </p:txBody>
      </p:sp>
      <p:sp>
        <p:nvSpPr>
          <p:cNvPr id="5" name="Content Placeholder 4">
            <a:extLst>
              <a:ext uri="{FF2B5EF4-FFF2-40B4-BE49-F238E27FC236}">
                <a16:creationId xmlns:a16="http://schemas.microsoft.com/office/drawing/2014/main" id="{3D6E3BF1-7C69-F940-5CE0-BBB97875A48B}"/>
              </a:ext>
            </a:extLst>
          </p:cNvPr>
          <p:cNvSpPr>
            <a:spLocks noGrp="1"/>
          </p:cNvSpPr>
          <p:nvPr>
            <p:ph sz="half" idx="1"/>
          </p:nvPr>
        </p:nvSpPr>
        <p:spPr>
          <a:xfrm>
            <a:off x="566977" y="2272254"/>
            <a:ext cx="11058046" cy="1752029"/>
          </a:xfrm>
        </p:spPr>
        <p:txBody>
          <a:bodyPr>
            <a:normAutofit fontScale="25000" lnSpcReduction="20000"/>
          </a:bodyPr>
          <a:lstStyle/>
          <a:p>
            <a:pPr marL="0" indent="0" algn="just">
              <a:buNone/>
            </a:pPr>
            <a:r>
              <a:rPr lang="en-US" sz="11200" b="1" i="1" dirty="0"/>
              <a:t>Classification of Lung and Colon Cancer </a:t>
            </a:r>
            <a:r>
              <a:rPr lang="en-US" sz="11200" b="1" i="1" dirty="0" err="1"/>
              <a:t>Histopathological</a:t>
            </a:r>
            <a:r>
              <a:rPr lang="en-US" sz="11200" b="1" i="1" dirty="0"/>
              <a:t> </a:t>
            </a:r>
          </a:p>
          <a:p>
            <a:pPr marL="0" indent="0" algn="just">
              <a:buNone/>
            </a:pPr>
            <a:r>
              <a:rPr lang="en-US" sz="11200" b="1" i="1" dirty="0"/>
              <a:t>Images Using Global Context Attention Based </a:t>
            </a:r>
            <a:r>
              <a:rPr lang="en-US" sz="11200" b="1" i="1" dirty="0" err="1"/>
              <a:t>Convolutional</a:t>
            </a:r>
            <a:r>
              <a:rPr lang="en-US" sz="11200" b="1" i="1" dirty="0"/>
              <a:t> </a:t>
            </a:r>
          </a:p>
          <a:p>
            <a:pPr marL="0" indent="0" algn="just">
              <a:buNone/>
            </a:pPr>
            <a:r>
              <a:rPr lang="en-US" sz="11200" b="1" i="1" dirty="0"/>
              <a:t>Neural Network                                   </a:t>
            </a:r>
          </a:p>
          <a:p>
            <a:pPr marL="0" indent="0">
              <a:buNone/>
            </a:pPr>
            <a:endParaRPr lang="en-US" sz="7200" b="1" dirty="0"/>
          </a:p>
          <a:p>
            <a:pPr marL="0" indent="0">
              <a:buNone/>
            </a:pPr>
            <a:r>
              <a:rPr lang="en-US" sz="7200" b="1" i="1" dirty="0"/>
              <a:t>Guide Name </a:t>
            </a:r>
            <a:r>
              <a:rPr lang="en-US" sz="7200" b="1" dirty="0"/>
              <a:t>: </a:t>
            </a:r>
            <a:r>
              <a:rPr lang="en-IN" sz="7200" b="1" i="1" dirty="0">
                <a:solidFill>
                  <a:srgbClr val="E6700E"/>
                </a:solidFill>
                <a:effectLst/>
                <a:latin typeface="Arial" panose="020B0604020202020204" pitchFamily="34" charset="0"/>
              </a:rPr>
              <a:t>Sri. </a:t>
            </a:r>
            <a:r>
              <a:rPr lang="en-IN" sz="7200" b="1" i="1" dirty="0" err="1">
                <a:solidFill>
                  <a:srgbClr val="E6700E"/>
                </a:solidFill>
                <a:effectLst/>
                <a:latin typeface="Arial" panose="020B0604020202020204" pitchFamily="34" charset="0"/>
              </a:rPr>
              <a:t>N.Chandra</a:t>
            </a:r>
            <a:r>
              <a:rPr lang="en-IN" sz="7200" b="1" i="1" dirty="0">
                <a:solidFill>
                  <a:srgbClr val="E6700E"/>
                </a:solidFill>
                <a:effectLst/>
                <a:latin typeface="Arial" panose="020B0604020202020204" pitchFamily="34" charset="0"/>
              </a:rPr>
              <a:t> Sekhar</a:t>
            </a:r>
          </a:p>
          <a:p>
            <a:pPr marL="0" indent="0">
              <a:buNone/>
            </a:pPr>
            <a:endParaRPr lang="pt-BR" sz="7200" b="1" i="0" dirty="0">
              <a:solidFill>
                <a:schemeClr val="tx1"/>
              </a:solidFill>
              <a:effectLst/>
              <a:latin typeface="+mj-lt"/>
            </a:endParaRPr>
          </a:p>
          <a:p>
            <a:pPr marL="0" indent="0">
              <a:buNone/>
            </a:pPr>
            <a:endParaRPr lang="pt-BR" sz="5600" b="1" dirty="0">
              <a:solidFill>
                <a:schemeClr val="tx1"/>
              </a:solidFill>
              <a:latin typeface="+mj-lt"/>
            </a:endParaRPr>
          </a:p>
          <a:p>
            <a:pPr marL="0" indent="0">
              <a:buNone/>
            </a:pPr>
            <a:r>
              <a:rPr lang="pt-BR" sz="7200" b="1" i="1" u="sng" dirty="0">
                <a:solidFill>
                  <a:schemeClr val="tx1"/>
                </a:solidFill>
                <a:latin typeface="+mj-lt"/>
              </a:rPr>
              <a:t>TEAM MEMBERS</a:t>
            </a:r>
            <a:r>
              <a:rPr lang="pt-BR" sz="4800" b="1" i="1" dirty="0">
                <a:solidFill>
                  <a:schemeClr val="tx1"/>
                </a:solidFill>
                <a:latin typeface="+mj-lt"/>
              </a:rPr>
              <a:t>:-</a:t>
            </a:r>
            <a:endParaRPr lang="pt-BR" sz="4800" b="1" dirty="0">
              <a:solidFill>
                <a:schemeClr val="tx1"/>
              </a:solidFill>
              <a:latin typeface="+mj-lt"/>
            </a:endParaRPr>
          </a:p>
          <a:p>
            <a:pPr marL="0" indent="0">
              <a:buNone/>
            </a:pPr>
            <a:r>
              <a:rPr lang="pt-BR" sz="5600" b="1" dirty="0">
                <a:solidFill>
                  <a:schemeClr val="tx1"/>
                </a:solidFill>
                <a:latin typeface="+mj-lt"/>
              </a:rPr>
              <a:t> Y21CS182 V AKSHAY SAI</a:t>
            </a:r>
          </a:p>
          <a:p>
            <a:pPr marL="0" indent="0">
              <a:buNone/>
            </a:pPr>
            <a:r>
              <a:rPr lang="pt-BR" sz="5600" b="1" dirty="0">
                <a:solidFill>
                  <a:schemeClr val="tx1"/>
                </a:solidFill>
                <a:latin typeface="+mj-lt"/>
              </a:rPr>
              <a:t> Y21CS184 V SAI PHANINDRA</a:t>
            </a:r>
            <a:endParaRPr lang="pt-BR" sz="5600" b="1" i="0" dirty="0">
              <a:solidFill>
                <a:schemeClr val="tx1"/>
              </a:solidFill>
              <a:effectLst/>
              <a:latin typeface="+mj-lt"/>
            </a:endParaRPr>
          </a:p>
          <a:p>
            <a:pPr marL="0" indent="0">
              <a:buNone/>
            </a:pPr>
            <a:r>
              <a:rPr lang="pt-BR" sz="5600" b="1" dirty="0">
                <a:solidFill>
                  <a:schemeClr val="tx1"/>
                </a:solidFill>
                <a:latin typeface="+mj-lt"/>
              </a:rPr>
              <a:t> Y21CS170 T VENKATA NARAYANA</a:t>
            </a:r>
          </a:p>
          <a:p>
            <a:pPr marL="0" indent="0">
              <a:buNone/>
            </a:pPr>
            <a:endParaRPr lang="pt-BR" sz="4800" b="1" i="0" dirty="0">
              <a:solidFill>
                <a:schemeClr val="tx1"/>
              </a:solidFill>
              <a:effectLst/>
              <a:latin typeface="+mj-lt"/>
            </a:endParaRPr>
          </a:p>
          <a:p>
            <a:pPr marL="0" indent="0">
              <a:buNone/>
            </a:pPr>
            <a:endParaRPr lang="en-US" sz="2800" b="1" dirty="0"/>
          </a:p>
          <a:p>
            <a:pPr marL="0" indent="0">
              <a:buNone/>
            </a:pPr>
            <a:endParaRPr lang="x-none" sz="2000" b="1" dirty="0"/>
          </a:p>
        </p:txBody>
      </p:sp>
      <p:sp>
        <p:nvSpPr>
          <p:cNvPr id="6" name="Content Placeholder 5">
            <a:extLst>
              <a:ext uri="{FF2B5EF4-FFF2-40B4-BE49-F238E27FC236}">
                <a16:creationId xmlns:a16="http://schemas.microsoft.com/office/drawing/2014/main" id="{F27E0DA0-77E3-6160-82A9-41F5391A32C1}"/>
              </a:ext>
            </a:extLst>
          </p:cNvPr>
          <p:cNvSpPr>
            <a:spLocks noGrp="1"/>
          </p:cNvSpPr>
          <p:nvPr>
            <p:ph sz="half" idx="2"/>
          </p:nvPr>
        </p:nvSpPr>
        <p:spPr>
          <a:xfrm flipH="1">
            <a:off x="9484658" y="475130"/>
            <a:ext cx="2707338" cy="376518"/>
          </a:xfrm>
        </p:spPr>
        <p:txBody>
          <a:bodyPr>
            <a:noAutofit/>
          </a:bodyPr>
          <a:lstStyle/>
          <a:p>
            <a:pPr marL="0" indent="0">
              <a:buNone/>
            </a:pPr>
            <a:r>
              <a:rPr lang="en-US" sz="2400" b="1" dirty="0">
                <a:latin typeface="+mj-lt"/>
              </a:rPr>
              <a:t>Team</a:t>
            </a:r>
            <a:r>
              <a:rPr lang="en-US" sz="2400" dirty="0">
                <a:latin typeface="+mj-lt"/>
              </a:rPr>
              <a:t> </a:t>
            </a:r>
            <a:r>
              <a:rPr lang="en-US" sz="2400" b="1" dirty="0">
                <a:latin typeface="+mj-lt"/>
              </a:rPr>
              <a:t>number-22</a:t>
            </a:r>
            <a:endParaRPr lang="x-none" sz="2400" b="1" dirty="0">
              <a:latin typeface="+mj-lt"/>
            </a:endParaRPr>
          </a:p>
        </p:txBody>
      </p:sp>
      <p:pic>
        <p:nvPicPr>
          <p:cNvPr id="4" name="object 8">
            <a:extLst>
              <a:ext uri="{FF2B5EF4-FFF2-40B4-BE49-F238E27FC236}">
                <a16:creationId xmlns:a16="http://schemas.microsoft.com/office/drawing/2014/main" id="{0FFA6C72-47B5-209C-0EE5-95434D363D8B}"/>
              </a:ext>
            </a:extLst>
          </p:cNvPr>
          <p:cNvPicPr/>
          <p:nvPr/>
        </p:nvPicPr>
        <p:blipFill>
          <a:blip r:embed="rId2" cstate="print"/>
          <a:stretch>
            <a:fillRect/>
          </a:stretch>
        </p:blipFill>
        <p:spPr>
          <a:xfrm>
            <a:off x="273326" y="338804"/>
            <a:ext cx="1023168" cy="1136853"/>
          </a:xfrm>
          <a:prstGeom prst="rect">
            <a:avLst/>
          </a:prstGeom>
        </p:spPr>
      </p:pic>
    </p:spTree>
    <p:extLst>
      <p:ext uri="{BB962C8B-B14F-4D97-AF65-F5344CB8AC3E}">
        <p14:creationId xmlns:p14="http://schemas.microsoft.com/office/powerpoint/2010/main" val="2613270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AAA1-F622-D9DD-6E03-FCCAB9718BEA}"/>
              </a:ext>
            </a:extLst>
          </p:cNvPr>
          <p:cNvSpPr>
            <a:spLocks noGrp="1"/>
          </p:cNvSpPr>
          <p:nvPr>
            <p:ph type="title"/>
          </p:nvPr>
        </p:nvSpPr>
        <p:spPr>
          <a:xfrm>
            <a:off x="221381" y="609600"/>
            <a:ext cx="9052621" cy="573741"/>
          </a:xfrm>
        </p:spPr>
        <p:txBody>
          <a:bodyPr>
            <a:normAutofit fontScale="90000"/>
          </a:bodyPr>
          <a:lstStyle/>
          <a:p>
            <a:pPr marL="571500" indent="-571500">
              <a:buFont typeface="Wingdings" panose="05000000000000000000" pitchFamily="2" charset="2"/>
              <a:buChar char="v"/>
            </a:pPr>
            <a:r>
              <a:rPr lang="en-US" sz="2700" b="1" i="1" dirty="0">
                <a:solidFill>
                  <a:schemeClr val="tx1"/>
                </a:solidFill>
              </a:rPr>
              <a:t>METHODOLOGY-MODULE PROPOSED:-</a:t>
            </a:r>
            <a:br>
              <a:rPr lang="en-US" sz="2800" b="1" dirty="0">
                <a:solidFill>
                  <a:schemeClr val="tx1"/>
                </a:solidFill>
              </a:rPr>
            </a:br>
            <a:br>
              <a:rPr lang="en-US" sz="2800" b="1" dirty="0">
                <a:solidFill>
                  <a:schemeClr val="tx1"/>
                </a:solidFill>
              </a:rPr>
            </a:br>
            <a:br>
              <a:rPr lang="en-US" sz="2800" b="1" dirty="0">
                <a:solidFill>
                  <a:schemeClr val="tx1"/>
                </a:solidFill>
              </a:rPr>
            </a:br>
            <a:endParaRPr lang="x-none" sz="2800" b="1" dirty="0">
              <a:solidFill>
                <a:schemeClr val="tx1"/>
              </a:solidFill>
            </a:endParaRPr>
          </a:p>
        </p:txBody>
      </p:sp>
      <p:sp>
        <p:nvSpPr>
          <p:cNvPr id="3" name="Content Placeholder 2">
            <a:extLst>
              <a:ext uri="{FF2B5EF4-FFF2-40B4-BE49-F238E27FC236}">
                <a16:creationId xmlns:a16="http://schemas.microsoft.com/office/drawing/2014/main" id="{40176B86-8555-C12E-AC12-17E55B85B49D}"/>
              </a:ext>
            </a:extLst>
          </p:cNvPr>
          <p:cNvSpPr>
            <a:spLocks noGrp="1"/>
          </p:cNvSpPr>
          <p:nvPr>
            <p:ph idx="1"/>
          </p:nvPr>
        </p:nvSpPr>
        <p:spPr>
          <a:xfrm>
            <a:off x="456544" y="1656080"/>
            <a:ext cx="11278912" cy="3958562"/>
          </a:xfrm>
        </p:spPr>
        <p:txBody>
          <a:bodyPr>
            <a:normAutofit/>
          </a:bodyPr>
          <a:lstStyle/>
          <a:p>
            <a:pPr algn="just">
              <a:buFont typeface="Wingdings" panose="05000000000000000000" pitchFamily="2" charset="2"/>
              <a:buChar char="ü"/>
            </a:pPr>
            <a:r>
              <a:rPr lang="en-US" sz="2400" b="1" u="sng" dirty="0">
                <a:solidFill>
                  <a:schemeClr val="tx1"/>
                </a:solidFill>
              </a:rPr>
              <a:t>Global Context Attention-Based Convolutional Neural Network (GCACNN):</a:t>
            </a:r>
            <a:r>
              <a:rPr lang="en-US" sz="2400" dirty="0">
                <a:solidFill>
                  <a:schemeClr val="tx1"/>
                </a:solidFill>
              </a:rPr>
              <a:t>-</a:t>
            </a:r>
            <a:endParaRPr lang="en-US" sz="2400" dirty="0"/>
          </a:p>
          <a:p>
            <a:pPr lvl="1" indent="-342900" algn="just"/>
            <a:endParaRPr lang="en-US" sz="2800" dirty="0"/>
          </a:p>
          <a:p>
            <a:pPr lvl="1" indent="-342900" algn="just"/>
            <a:r>
              <a:rPr lang="en-US" sz="2400" dirty="0"/>
              <a:t>This methodology combines a CNN architecture with a specialized </a:t>
            </a:r>
            <a:r>
              <a:rPr lang="en-US" sz="2400" b="1" dirty="0"/>
              <a:t>Global Context (GC) Attention Module</a:t>
            </a:r>
            <a:r>
              <a:rPr lang="en-US" sz="2400" dirty="0"/>
              <a:t> to enhance feature extraction for improved classification of lung and colon cancer images.</a:t>
            </a:r>
          </a:p>
          <a:p>
            <a:pPr marL="400050" lvl="1" indent="0" algn="just">
              <a:buNone/>
            </a:pPr>
            <a:endParaRPr lang="en-US" sz="2400" b="1" dirty="0"/>
          </a:p>
        </p:txBody>
      </p:sp>
      <p:sp>
        <p:nvSpPr>
          <p:cNvPr id="5" name="TextBox 4">
            <a:extLst>
              <a:ext uri="{FF2B5EF4-FFF2-40B4-BE49-F238E27FC236}">
                <a16:creationId xmlns:a16="http://schemas.microsoft.com/office/drawing/2014/main" id="{8DCFC759-EFD3-537D-5735-D12679BAB596}"/>
              </a:ext>
            </a:extLst>
          </p:cNvPr>
          <p:cNvSpPr txBox="1"/>
          <p:nvPr/>
        </p:nvSpPr>
        <p:spPr>
          <a:xfrm>
            <a:off x="9439835" y="206188"/>
            <a:ext cx="2931459" cy="738664"/>
          </a:xfrm>
          <a:prstGeom prst="rect">
            <a:avLst/>
          </a:prstGeom>
          <a:noFill/>
        </p:spPr>
        <p:txBody>
          <a:bodyPr wrap="square" rtlCol="0">
            <a:spAutoFit/>
          </a:bodyPr>
          <a:lstStyle/>
          <a:p>
            <a:r>
              <a:rPr lang="en-US" sz="2400" b="1" dirty="0">
                <a:latin typeface="+mj-lt"/>
              </a:rPr>
              <a:t>Team</a:t>
            </a:r>
            <a:r>
              <a:rPr lang="en-US" sz="2400" dirty="0">
                <a:latin typeface="+mj-lt"/>
              </a:rPr>
              <a:t> </a:t>
            </a:r>
            <a:r>
              <a:rPr lang="en-US" sz="2400" b="1" dirty="0">
                <a:latin typeface="+mj-lt"/>
              </a:rPr>
              <a:t>number-22</a:t>
            </a:r>
            <a:endParaRPr lang="x-none" sz="2400" b="1" dirty="0">
              <a:latin typeface="+mj-lt"/>
            </a:endParaRPr>
          </a:p>
          <a:p>
            <a:endParaRPr lang="x-none" dirty="0"/>
          </a:p>
        </p:txBody>
      </p:sp>
    </p:spTree>
    <p:extLst>
      <p:ext uri="{BB962C8B-B14F-4D97-AF65-F5344CB8AC3E}">
        <p14:creationId xmlns:p14="http://schemas.microsoft.com/office/powerpoint/2010/main" val="254420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0BED5A-42E7-F17B-D576-5CBFACF29F59}"/>
              </a:ext>
            </a:extLst>
          </p:cNvPr>
          <p:cNvSpPr>
            <a:spLocks noGrp="1"/>
          </p:cNvSpPr>
          <p:nvPr>
            <p:ph idx="1"/>
          </p:nvPr>
        </p:nvSpPr>
        <p:spPr>
          <a:xfrm>
            <a:off x="677333" y="1137919"/>
            <a:ext cx="9874125" cy="4903444"/>
          </a:xfrm>
        </p:spPr>
        <p:txBody>
          <a:bodyPr>
            <a:normAutofit/>
          </a:bodyPr>
          <a:lstStyle/>
          <a:p>
            <a:pPr marL="0" indent="0">
              <a:buNone/>
            </a:pPr>
            <a:r>
              <a:rPr lang="en-US" sz="2800" dirty="0"/>
              <a:t>            </a:t>
            </a:r>
            <a:endParaRPr lang="en-US" sz="2600" dirty="0"/>
          </a:p>
          <a:p>
            <a:pPr marL="0" indent="0">
              <a:buNone/>
            </a:pPr>
            <a:endParaRPr lang="x-none" sz="2600" dirty="0"/>
          </a:p>
        </p:txBody>
      </p:sp>
      <p:sp>
        <p:nvSpPr>
          <p:cNvPr id="5" name="Rectangle 10">
            <a:extLst>
              <a:ext uri="{FF2B5EF4-FFF2-40B4-BE49-F238E27FC236}">
                <a16:creationId xmlns:a16="http://schemas.microsoft.com/office/drawing/2014/main" id="{28CF5662-DE2C-4139-0401-B4274DF93124}"/>
              </a:ext>
            </a:extLst>
          </p:cNvPr>
          <p:cNvSpPr>
            <a:spLocks noChangeArrowheads="1"/>
          </p:cNvSpPr>
          <p:nvPr/>
        </p:nvSpPr>
        <p:spPr bwMode="auto">
          <a:xfrm>
            <a:off x="1367078" y="1739153"/>
            <a:ext cx="8691322" cy="315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x-none"/>
          </a:p>
        </p:txBody>
      </p:sp>
      <p:sp>
        <p:nvSpPr>
          <p:cNvPr id="7" name="TextBox 6">
            <a:extLst>
              <a:ext uri="{FF2B5EF4-FFF2-40B4-BE49-F238E27FC236}">
                <a16:creationId xmlns:a16="http://schemas.microsoft.com/office/drawing/2014/main" id="{1701DCA5-373C-0659-3B89-AB19B4D5C940}"/>
              </a:ext>
            </a:extLst>
          </p:cNvPr>
          <p:cNvSpPr txBox="1"/>
          <p:nvPr/>
        </p:nvSpPr>
        <p:spPr>
          <a:xfrm>
            <a:off x="142240" y="6052811"/>
            <a:ext cx="12049760" cy="677108"/>
          </a:xfrm>
          <a:prstGeom prst="rect">
            <a:avLst/>
          </a:prstGeom>
          <a:noFill/>
        </p:spPr>
        <p:txBody>
          <a:bodyPr wrap="square">
            <a:spAutoFit/>
          </a:bodyPr>
          <a:lstStyle/>
          <a:p>
            <a:r>
              <a:rPr lang="en-IN" sz="2000" b="1" dirty="0"/>
              <a:t>Fig:-</a:t>
            </a:r>
            <a:r>
              <a:rPr lang="en-US" sz="2000" b="1" dirty="0"/>
              <a:t> </a:t>
            </a:r>
            <a:r>
              <a:rPr lang="en-US" dirty="0"/>
              <a:t>The overall framework of the proposed method. (a) CNN baseline architecture. (b) Reformulating residual unit. (c) IC layer. (d) GC attention block. (e) Key showing important components. </a:t>
            </a:r>
            <a:endParaRPr lang="en-IN" dirty="0"/>
          </a:p>
        </p:txBody>
      </p:sp>
      <p:sp>
        <p:nvSpPr>
          <p:cNvPr id="9" name="TextBox 8">
            <a:extLst>
              <a:ext uri="{FF2B5EF4-FFF2-40B4-BE49-F238E27FC236}">
                <a16:creationId xmlns:a16="http://schemas.microsoft.com/office/drawing/2014/main" id="{EB0C1ED0-73EC-2839-4962-61F66C8A25A1}"/>
              </a:ext>
            </a:extLst>
          </p:cNvPr>
          <p:cNvSpPr txBox="1"/>
          <p:nvPr/>
        </p:nvSpPr>
        <p:spPr>
          <a:xfrm>
            <a:off x="297370" y="220000"/>
            <a:ext cx="4189307" cy="400110"/>
          </a:xfrm>
          <a:prstGeom prst="rect">
            <a:avLst/>
          </a:prstGeom>
          <a:noFill/>
        </p:spPr>
        <p:txBody>
          <a:bodyPr wrap="square" rtlCol="0">
            <a:spAutoFit/>
          </a:bodyPr>
          <a:lstStyle/>
          <a:p>
            <a:r>
              <a:rPr lang="en-US" sz="2000" b="1" u="sng" dirty="0"/>
              <a:t>ARCHITECTURE:-</a:t>
            </a:r>
            <a:endParaRPr lang="en-IN" sz="2800" b="1" dirty="0"/>
          </a:p>
        </p:txBody>
      </p:sp>
      <p:pic>
        <p:nvPicPr>
          <p:cNvPr id="1026" name="Picture 2"/>
          <p:cNvPicPr>
            <a:picLocks noChangeAspect="1" noChangeArrowheads="1"/>
          </p:cNvPicPr>
          <p:nvPr/>
        </p:nvPicPr>
        <p:blipFill>
          <a:blip r:embed="rId2"/>
          <a:srcRect/>
          <a:stretch>
            <a:fillRect/>
          </a:stretch>
        </p:blipFill>
        <p:spPr bwMode="auto">
          <a:xfrm>
            <a:off x="2926080" y="308008"/>
            <a:ext cx="7822065" cy="5582653"/>
          </a:xfrm>
          <a:prstGeom prst="rect">
            <a:avLst/>
          </a:prstGeom>
          <a:noFill/>
          <a:ln w="9525">
            <a:noFill/>
            <a:miter lim="800000"/>
            <a:headEnd/>
            <a:tailEnd/>
          </a:ln>
          <a:effectLst/>
        </p:spPr>
      </p:pic>
    </p:spTree>
    <p:extLst>
      <p:ext uri="{BB962C8B-B14F-4D97-AF65-F5344CB8AC3E}">
        <p14:creationId xmlns:p14="http://schemas.microsoft.com/office/powerpoint/2010/main" val="4035409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diagram of a computer&#10;&#10;Description automatically generated">
            <a:extLst>
              <a:ext uri="{FF2B5EF4-FFF2-40B4-BE49-F238E27FC236}">
                <a16:creationId xmlns:a16="http://schemas.microsoft.com/office/drawing/2014/main" id="{477A8B7B-964F-4DE2-BC3F-BD081977C8D9}"/>
              </a:ext>
            </a:extLst>
          </p:cNvPr>
          <p:cNvPicPr>
            <a:picLocks noChangeAspect="1"/>
          </p:cNvPicPr>
          <p:nvPr/>
        </p:nvPicPr>
        <p:blipFill>
          <a:blip r:embed="rId2">
            <a:extLst>
              <a:ext uri="{28A0092B-C50C-407E-A947-70E740481C1C}">
                <a14:useLocalDpi xmlns:a14="http://schemas.microsoft.com/office/drawing/2010/main" val="0"/>
              </a:ext>
            </a:extLst>
          </a:blip>
          <a:srcRect b="3017"/>
          <a:stretch/>
        </p:blipFill>
        <p:spPr>
          <a:xfrm>
            <a:off x="1019504" y="775138"/>
            <a:ext cx="9827172" cy="5307724"/>
          </a:xfrm>
          <a:prstGeom prst="rect">
            <a:avLst/>
          </a:prstGeom>
        </p:spPr>
      </p:pic>
    </p:spTree>
    <p:extLst>
      <p:ext uri="{BB962C8B-B14F-4D97-AF65-F5344CB8AC3E}">
        <p14:creationId xmlns:p14="http://schemas.microsoft.com/office/powerpoint/2010/main" val="185839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B743-ADC8-1D47-16E9-347DAC9F503A}"/>
              </a:ext>
            </a:extLst>
          </p:cNvPr>
          <p:cNvSpPr>
            <a:spLocks noGrp="1"/>
          </p:cNvSpPr>
          <p:nvPr>
            <p:ph type="title"/>
          </p:nvPr>
        </p:nvSpPr>
        <p:spPr>
          <a:xfrm>
            <a:off x="178676" y="0"/>
            <a:ext cx="8927161" cy="681318"/>
          </a:xfrm>
        </p:spPr>
        <p:txBody>
          <a:bodyPr>
            <a:normAutofit/>
          </a:bodyPr>
          <a:lstStyle/>
          <a:p>
            <a:r>
              <a:rPr lang="en-US" sz="2800" b="1" u="sng" dirty="0">
                <a:solidFill>
                  <a:schemeClr val="tx1"/>
                </a:solidFill>
              </a:rPr>
              <a:t>DETAILS OF PROPOSED TECHNIQUES:-</a:t>
            </a:r>
            <a:endParaRPr lang="x-none" sz="2800" b="1" u="sng" dirty="0">
              <a:solidFill>
                <a:schemeClr val="tx1"/>
              </a:solidFill>
            </a:endParaRPr>
          </a:p>
        </p:txBody>
      </p:sp>
      <p:sp>
        <p:nvSpPr>
          <p:cNvPr id="3" name="Content Placeholder 2">
            <a:extLst>
              <a:ext uri="{FF2B5EF4-FFF2-40B4-BE49-F238E27FC236}">
                <a16:creationId xmlns:a16="http://schemas.microsoft.com/office/drawing/2014/main" id="{2367372A-E91B-5FED-9656-EBA932946064}"/>
              </a:ext>
            </a:extLst>
          </p:cNvPr>
          <p:cNvSpPr>
            <a:spLocks noGrp="1"/>
          </p:cNvSpPr>
          <p:nvPr>
            <p:ph idx="1"/>
          </p:nvPr>
        </p:nvSpPr>
        <p:spPr>
          <a:xfrm>
            <a:off x="364108" y="681318"/>
            <a:ext cx="11649216" cy="6308061"/>
          </a:xfrm>
        </p:spPr>
        <p:txBody>
          <a:bodyPr>
            <a:normAutofit fontScale="92500" lnSpcReduction="10000"/>
          </a:bodyPr>
          <a:lstStyle/>
          <a:p>
            <a:pPr algn="just">
              <a:buFont typeface="Wingdings" panose="05000000000000000000" pitchFamily="2" charset="2"/>
              <a:buChar char="v"/>
            </a:pPr>
            <a:r>
              <a:rPr lang="en-US" sz="1900" b="1" dirty="0"/>
              <a:t>1. CNN Architecture for Feature Extraction:</a:t>
            </a:r>
          </a:p>
          <a:p>
            <a:pPr marL="0" indent="0" algn="just">
              <a:buNone/>
            </a:pPr>
            <a:r>
              <a:rPr lang="en-US" sz="2000" dirty="0"/>
              <a:t>The CNN backbone extracts both low-level features (edges, textures) and high-level features (patterns, objects) from histopathological images. It consists of multiple convolutional and pooling layers that hierarchically capture and reduce spatial dimensions, aiding in the differentiation of cancerous and non-cancerous tissues.</a:t>
            </a:r>
          </a:p>
          <a:p>
            <a:pPr>
              <a:buFont typeface="Wingdings" panose="05000000000000000000" pitchFamily="2" charset="2"/>
              <a:buChar char="v"/>
            </a:pPr>
            <a:r>
              <a:rPr lang="en-US" sz="1900" b="1" dirty="0"/>
              <a:t>2. Integration of the GC Attention Module:</a:t>
            </a:r>
          </a:p>
          <a:p>
            <a:pPr marL="0" indent="0" algn="just">
              <a:buNone/>
            </a:pPr>
            <a:r>
              <a:rPr lang="en-US" sz="2000" dirty="0"/>
              <a:t>The GC Attention Module enhances the CNN by focusing on the most informative regions through Channel Attention (prioritizing relevant features like color and texture) and Spatial Attention (focusing on important areas, such as tumor regions). This improves the model’s ability to detect cancerous tissues while reducing noise from irrelevant regions.</a:t>
            </a:r>
          </a:p>
          <a:p>
            <a:pPr>
              <a:buFont typeface="Wingdings" panose="05000000000000000000" pitchFamily="2" charset="2"/>
              <a:buChar char="v"/>
            </a:pPr>
            <a:r>
              <a:rPr lang="en-US" sz="1900" b="1" dirty="0"/>
              <a:t>3. Global Context (GC) for Semantic Information:</a:t>
            </a:r>
          </a:p>
          <a:p>
            <a:pPr marL="0" indent="0" algn="just">
              <a:buNone/>
            </a:pPr>
            <a:r>
              <a:rPr lang="en-US" sz="2000" dirty="0"/>
              <a:t>The GC attention module captures global context by analyzing the entire image or significant portions, enabling the model to understand broader spatial relationships. This helps differentiate complex patterns, such as benign vs. malignant tumors, by considering contextual information beyond local pixel similarities.</a:t>
            </a:r>
          </a:p>
          <a:p>
            <a:pPr>
              <a:buFont typeface="Wingdings" panose="05000000000000000000" pitchFamily="2" charset="2"/>
              <a:buChar char="v"/>
            </a:pPr>
            <a:r>
              <a:rPr lang="en-US" sz="1900" b="1" dirty="0"/>
              <a:t>4. Final Classification:</a:t>
            </a:r>
          </a:p>
          <a:p>
            <a:pPr marL="0" indent="0" algn="just">
              <a:buNone/>
            </a:pPr>
            <a:r>
              <a:rPr lang="en-US" sz="2000" dirty="0"/>
              <a:t>The enhanced features from the CNN and GC Attention Module are processed through fully connected layers for final classification. The output layer uses a </a:t>
            </a:r>
            <a:r>
              <a:rPr lang="en-US" sz="2000" dirty="0" err="1"/>
              <a:t>softmax</a:t>
            </a:r>
            <a:r>
              <a:rPr lang="en-US" sz="2000" dirty="0"/>
              <a:t> or sigmoid function to predict whether the image is cancerous or non-cancerous, or to classify the type of cancer in multi-class problems.</a:t>
            </a:r>
          </a:p>
        </p:txBody>
      </p:sp>
    </p:spTree>
    <p:extLst>
      <p:ext uri="{BB962C8B-B14F-4D97-AF65-F5344CB8AC3E}">
        <p14:creationId xmlns:p14="http://schemas.microsoft.com/office/powerpoint/2010/main" val="31511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ACB9E-769E-B9E2-86B0-54FD0B4C624D}"/>
              </a:ext>
            </a:extLst>
          </p:cNvPr>
          <p:cNvPicPr>
            <a:picLocks noChangeAspect="1"/>
          </p:cNvPicPr>
          <p:nvPr/>
        </p:nvPicPr>
        <p:blipFill>
          <a:blip r:embed="rId2"/>
          <a:stretch>
            <a:fillRect/>
          </a:stretch>
        </p:blipFill>
        <p:spPr>
          <a:xfrm>
            <a:off x="1152525" y="286802"/>
            <a:ext cx="9886950" cy="5572125"/>
          </a:xfrm>
          <a:prstGeom prst="rect">
            <a:avLst/>
          </a:prstGeom>
        </p:spPr>
      </p:pic>
      <p:sp>
        <p:nvSpPr>
          <p:cNvPr id="4" name="TextBox 3">
            <a:extLst>
              <a:ext uri="{FF2B5EF4-FFF2-40B4-BE49-F238E27FC236}">
                <a16:creationId xmlns:a16="http://schemas.microsoft.com/office/drawing/2014/main" id="{D5214D62-37EB-F862-7F49-84AB3E41B37A}"/>
              </a:ext>
            </a:extLst>
          </p:cNvPr>
          <p:cNvSpPr txBox="1"/>
          <p:nvPr/>
        </p:nvSpPr>
        <p:spPr>
          <a:xfrm>
            <a:off x="1251284" y="6201866"/>
            <a:ext cx="10298012" cy="369332"/>
          </a:xfrm>
          <a:prstGeom prst="rect">
            <a:avLst/>
          </a:prstGeom>
          <a:noFill/>
        </p:spPr>
        <p:txBody>
          <a:bodyPr wrap="none" rtlCol="0">
            <a:spAutoFit/>
          </a:bodyPr>
          <a:lstStyle/>
          <a:p>
            <a:r>
              <a:rPr lang="en-US" b="1" dirty="0"/>
              <a:t>Fig:-</a:t>
            </a:r>
            <a:r>
              <a:rPr lang="en-US" dirty="0"/>
              <a:t> Each row showing low-to-high level convolutional feature maps using the proposed model.</a:t>
            </a:r>
            <a:endParaRPr lang="en-IN" b="1" dirty="0"/>
          </a:p>
        </p:txBody>
      </p:sp>
    </p:spTree>
    <p:extLst>
      <p:ext uri="{BB962C8B-B14F-4D97-AF65-F5344CB8AC3E}">
        <p14:creationId xmlns:p14="http://schemas.microsoft.com/office/powerpoint/2010/main" val="24233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9687C-3BA0-4362-85BC-472C636EA64D}"/>
              </a:ext>
            </a:extLst>
          </p:cNvPr>
          <p:cNvPicPr>
            <a:picLocks noChangeAspect="1"/>
          </p:cNvPicPr>
          <p:nvPr/>
        </p:nvPicPr>
        <p:blipFill>
          <a:blip r:embed="rId2"/>
          <a:stretch>
            <a:fillRect/>
          </a:stretch>
        </p:blipFill>
        <p:spPr>
          <a:xfrm>
            <a:off x="3306094" y="128779"/>
            <a:ext cx="5369607" cy="6332483"/>
          </a:xfrm>
          <a:prstGeom prst="rect">
            <a:avLst/>
          </a:prstGeom>
        </p:spPr>
      </p:pic>
      <p:sp>
        <p:nvSpPr>
          <p:cNvPr id="5" name="TextBox 4">
            <a:extLst>
              <a:ext uri="{FF2B5EF4-FFF2-40B4-BE49-F238E27FC236}">
                <a16:creationId xmlns:a16="http://schemas.microsoft.com/office/drawing/2014/main" id="{388AD86C-82ED-4E8F-A31D-C66AC97E465E}"/>
              </a:ext>
            </a:extLst>
          </p:cNvPr>
          <p:cNvSpPr txBox="1"/>
          <p:nvPr/>
        </p:nvSpPr>
        <p:spPr>
          <a:xfrm rot="10800000" flipV="1">
            <a:off x="945932" y="6344501"/>
            <a:ext cx="11109434" cy="400110"/>
          </a:xfrm>
          <a:prstGeom prst="rect">
            <a:avLst/>
          </a:prstGeom>
          <a:noFill/>
        </p:spPr>
        <p:txBody>
          <a:bodyPr wrap="square">
            <a:spAutoFit/>
          </a:bodyPr>
          <a:lstStyle/>
          <a:p>
            <a:r>
              <a:rPr lang="en-US" sz="2000" b="1" dirty="0"/>
              <a:t>Fig:- </a:t>
            </a:r>
            <a:r>
              <a:rPr lang="en-US" dirty="0"/>
              <a:t>Examples of </a:t>
            </a:r>
            <a:r>
              <a:rPr lang="en-US" dirty="0" err="1"/>
              <a:t>GradCAM</a:t>
            </a:r>
            <a:r>
              <a:rPr lang="en-US" dirty="0"/>
              <a:t> visualization outcome. (a) : Lung cancer samples. (b): Colon cancer samples.</a:t>
            </a:r>
            <a:endParaRPr lang="en-IN" dirty="0"/>
          </a:p>
        </p:txBody>
      </p:sp>
    </p:spTree>
    <p:extLst>
      <p:ext uri="{BB962C8B-B14F-4D97-AF65-F5344CB8AC3E}">
        <p14:creationId xmlns:p14="http://schemas.microsoft.com/office/powerpoint/2010/main" val="213204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58DE3FD-F34C-4A92-8DB0-F045A738948C}"/>
              </a:ext>
            </a:extLst>
          </p:cNvPr>
          <p:cNvSpPr txBox="1"/>
          <p:nvPr/>
        </p:nvSpPr>
        <p:spPr>
          <a:xfrm>
            <a:off x="325820" y="-95693"/>
            <a:ext cx="11866179" cy="720197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2800" dirty="0"/>
              <a:t> </a:t>
            </a:r>
            <a:r>
              <a:rPr lang="en-IN" sz="2800" b="1" u="sng" dirty="0"/>
              <a:t>ALGORITHUM</a:t>
            </a:r>
            <a:r>
              <a:rPr lang="en-IN" sz="2400" b="1" dirty="0"/>
              <a:t>:-  								Team Number 22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1.Import Libraries and Modules: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Import necessary libraries like TensorFlow/</a:t>
            </a:r>
            <a:r>
              <a:rPr kumimoji="0" lang="en-US" altLang="en-US" sz="1800" b="0" i="0" u="none" strike="noStrike" cap="none" normalizeH="0" baseline="0" dirty="0" err="1">
                <a:ln>
                  <a:noFill/>
                </a:ln>
                <a:solidFill>
                  <a:schemeClr val="tx1"/>
                </a:solidFill>
                <a:effectLst/>
                <a:latin typeface="Arial" panose="020B0604020202020204" pitchFamily="34" charset="0"/>
              </a:rPr>
              <a:t>Keras</a:t>
            </a:r>
            <a:r>
              <a:rPr kumimoji="0" lang="en-US" altLang="en-US" sz="1800" b="0" i="0" u="none" strike="noStrike" cap="none" normalizeH="0" baseline="0" dirty="0">
                <a:ln>
                  <a:noFill/>
                </a:ln>
                <a:solidFill>
                  <a:schemeClr val="tx1"/>
                </a:solidFill>
                <a:effectLst/>
                <a:latin typeface="Arial" panose="020B0604020202020204" pitchFamily="34" charset="0"/>
              </a:rPr>
              <a:t> for model building and NumPy, OpenCV for image processing.</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Load and Preprocess Dataset: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Load histopathological images.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Resize and normalize images.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Apply data augmentation to increase variability and prevent overfitting.</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Define CNN Model Architecture: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Build the CNN with layers such as </a:t>
            </a:r>
            <a:r>
              <a:rPr kumimoji="0" lang="en-US" altLang="en-US" b="0" i="0" u="none" strike="noStrike" cap="none" normalizeH="0" baseline="0" dirty="0">
                <a:ln>
                  <a:noFill/>
                </a:ln>
                <a:solidFill>
                  <a:schemeClr val="tx1"/>
                </a:solidFill>
                <a:effectLst/>
                <a:latin typeface="Arial Unicode MS"/>
              </a:rPr>
              <a:t>Conv2D</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MaxPooling2D</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Dense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Add </a:t>
            </a:r>
            <a:r>
              <a:rPr kumimoji="0" lang="en-US" altLang="en-US" b="0" i="0" u="none" strike="noStrike" cap="none" normalizeH="0" baseline="0" dirty="0">
                <a:ln>
                  <a:noFill/>
                </a:ln>
                <a:solidFill>
                  <a:schemeClr val="tx1"/>
                </a:solidFill>
                <a:effectLst/>
                <a:latin typeface="Arial Unicode MS"/>
              </a:rPr>
              <a:t>Dropout</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Batch Normalization layers for regularization</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Compile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Select an optimizer like Adam.</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categorical cross-entropy loss for multi-class classification.</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Set accuracy as the evaluation metric.</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Train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Fit the model on the training dataset with validation data for monitoring performance.</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1" i="0" u="none" strike="noStrike" cap="none" normalizeH="0" baseline="0" dirty="0">
                <a:ln>
                  <a:noFill/>
                </a:ln>
                <a:solidFill>
                  <a:schemeClr val="tx1"/>
                </a:solidFill>
                <a:effectLst/>
                <a:latin typeface="Arial" panose="020B0604020202020204" pitchFamily="34" charset="0"/>
              </a:rPr>
              <a:t>Evaluate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Test the model on the unseen test dataset.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Calculate accuracy and other evaluation metrics.</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altLang="en-US" sz="1800" b="1" i="0" u="none" strike="noStrike" cap="none" normalizeH="0" baseline="0" dirty="0">
                <a:ln>
                  <a:noFill/>
                </a:ln>
                <a:solidFill>
                  <a:schemeClr val="tx1"/>
                </a:solidFill>
                <a:effectLst/>
                <a:latin typeface="Arial" panose="020B0604020202020204" pitchFamily="34" charset="0"/>
              </a:rPr>
              <a:t>Save and Visualize Results: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 the trained model for future inference.</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Visualize results using confusion matrix and other relevant metrics.</a:t>
            </a:r>
          </a:p>
          <a:p>
            <a:r>
              <a:rPr lang="en-IN" dirty="0"/>
              <a:t>          </a:t>
            </a:r>
          </a:p>
        </p:txBody>
      </p:sp>
    </p:spTree>
    <p:extLst>
      <p:ext uri="{BB962C8B-B14F-4D97-AF65-F5344CB8AC3E}">
        <p14:creationId xmlns:p14="http://schemas.microsoft.com/office/powerpoint/2010/main" val="2747709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0208" y="0"/>
            <a:ext cx="11981792" cy="800219"/>
          </a:xfrm>
          <a:prstGeom prst="rect">
            <a:avLst/>
          </a:prstGeom>
        </p:spPr>
        <p:txBody>
          <a:bodyPr wrap="square">
            <a:spAutoFit/>
          </a:bodyPr>
          <a:lstStyle/>
          <a:p>
            <a:pPr algn="just"/>
            <a:r>
              <a:rPr lang="en-US" sz="2800" b="1" u="sng" dirty="0"/>
              <a:t>DETAILS OF DATASETS</a:t>
            </a:r>
            <a:r>
              <a:rPr lang="en-US" sz="2800" b="1" dirty="0"/>
              <a:t>:- 											</a:t>
            </a:r>
            <a:r>
              <a:rPr lang="en-US" sz="2000" b="1" dirty="0"/>
              <a:t>Team Number:22</a:t>
            </a:r>
            <a:endParaRPr lang="en-US" sz="2000" dirty="0"/>
          </a:p>
          <a:p>
            <a:endParaRPr lang="en-US" dirty="0"/>
          </a:p>
        </p:txBody>
      </p:sp>
      <p:graphicFrame>
        <p:nvGraphicFramePr>
          <p:cNvPr id="3" name="Table 2">
            <a:extLst>
              <a:ext uri="{FF2B5EF4-FFF2-40B4-BE49-F238E27FC236}">
                <a16:creationId xmlns:a16="http://schemas.microsoft.com/office/drawing/2014/main" id="{1AA406CF-25B1-704C-C7AD-548BE9E6C705}"/>
              </a:ext>
            </a:extLst>
          </p:cNvPr>
          <p:cNvGraphicFramePr>
            <a:graphicFrameLocks noGrp="1"/>
          </p:cNvGraphicFramePr>
          <p:nvPr>
            <p:extLst>
              <p:ext uri="{D42A27DB-BD31-4B8C-83A1-F6EECF244321}">
                <p14:modId xmlns:p14="http://schemas.microsoft.com/office/powerpoint/2010/main" val="730710084"/>
              </p:ext>
            </p:extLst>
          </p:nvPr>
        </p:nvGraphicFramePr>
        <p:xfrm>
          <a:off x="813816" y="758951"/>
          <a:ext cx="10643616" cy="5817540"/>
        </p:xfrm>
        <a:graphic>
          <a:graphicData uri="http://schemas.openxmlformats.org/drawingml/2006/table">
            <a:tbl>
              <a:tblPr firstRow="1" bandRow="1">
                <a:tableStyleId>{5C22544A-7EE6-4342-B048-85BDC9FD1C3A}</a:tableStyleId>
              </a:tblPr>
              <a:tblGrid>
                <a:gridCol w="2037194">
                  <a:extLst>
                    <a:ext uri="{9D8B030D-6E8A-4147-A177-3AD203B41FA5}">
                      <a16:colId xmlns:a16="http://schemas.microsoft.com/office/drawing/2014/main" val="1889517965"/>
                    </a:ext>
                  </a:extLst>
                </a:gridCol>
                <a:gridCol w="2037194">
                  <a:extLst>
                    <a:ext uri="{9D8B030D-6E8A-4147-A177-3AD203B41FA5}">
                      <a16:colId xmlns:a16="http://schemas.microsoft.com/office/drawing/2014/main" val="1509255177"/>
                    </a:ext>
                  </a:extLst>
                </a:gridCol>
                <a:gridCol w="3451124">
                  <a:extLst>
                    <a:ext uri="{9D8B030D-6E8A-4147-A177-3AD203B41FA5}">
                      <a16:colId xmlns:a16="http://schemas.microsoft.com/office/drawing/2014/main" val="747090890"/>
                    </a:ext>
                  </a:extLst>
                </a:gridCol>
                <a:gridCol w="1364558">
                  <a:extLst>
                    <a:ext uri="{9D8B030D-6E8A-4147-A177-3AD203B41FA5}">
                      <a16:colId xmlns:a16="http://schemas.microsoft.com/office/drawing/2014/main" val="2440385016"/>
                    </a:ext>
                  </a:extLst>
                </a:gridCol>
                <a:gridCol w="1753546">
                  <a:extLst>
                    <a:ext uri="{9D8B030D-6E8A-4147-A177-3AD203B41FA5}">
                      <a16:colId xmlns:a16="http://schemas.microsoft.com/office/drawing/2014/main" val="1068125375"/>
                    </a:ext>
                  </a:extLst>
                </a:gridCol>
              </a:tblGrid>
              <a:tr h="765159">
                <a:tc>
                  <a:txBody>
                    <a:bodyPr/>
                    <a:lstStyle/>
                    <a:p>
                      <a:r>
                        <a:rPr lang="en-IN" dirty="0"/>
                        <a:t>Dataset Name</a:t>
                      </a:r>
                    </a:p>
                  </a:txBody>
                  <a:tcPr/>
                </a:tc>
                <a:tc>
                  <a:txBody>
                    <a:bodyPr/>
                    <a:lstStyle/>
                    <a:p>
                      <a:r>
                        <a:rPr lang="en-IN" dirty="0"/>
                        <a:t>Total Size</a:t>
                      </a:r>
                    </a:p>
                  </a:txBody>
                  <a:tcPr/>
                </a:tc>
                <a:tc>
                  <a:txBody>
                    <a:bodyPr/>
                    <a:lstStyle/>
                    <a:p>
                      <a:r>
                        <a:rPr lang="en-IN" dirty="0"/>
                        <a:t>Content</a:t>
                      </a:r>
                    </a:p>
                  </a:txBody>
                  <a:tcPr/>
                </a:tc>
                <a:tc>
                  <a:txBody>
                    <a:bodyPr/>
                    <a:lstStyle/>
                    <a:p>
                      <a:r>
                        <a:rPr lang="en-IN" dirty="0"/>
                        <a:t>Training Set</a:t>
                      </a:r>
                    </a:p>
                  </a:txBody>
                  <a:tcPr/>
                </a:tc>
                <a:tc>
                  <a:txBody>
                    <a:bodyPr/>
                    <a:lstStyle/>
                    <a:p>
                      <a:r>
                        <a:rPr lang="en-IN" dirty="0"/>
                        <a:t>Testing Set</a:t>
                      </a:r>
                    </a:p>
                  </a:txBody>
                  <a:tcPr/>
                </a:tc>
                <a:extLst>
                  <a:ext uri="{0D108BD9-81ED-4DB2-BD59-A6C34878D82A}">
                    <a16:rowId xmlns:a16="http://schemas.microsoft.com/office/drawing/2014/main" val="1895899197"/>
                  </a:ext>
                </a:extLst>
              </a:tr>
              <a:tr h="1111280">
                <a:tc>
                  <a:txBody>
                    <a:bodyPr/>
                    <a:lstStyle/>
                    <a:p>
                      <a:r>
                        <a:rPr lang="en-IN" dirty="0"/>
                        <a:t>LC25000</a:t>
                      </a:r>
                    </a:p>
                  </a:txBody>
                  <a:tcPr/>
                </a:tc>
                <a:tc>
                  <a:txBody>
                    <a:bodyPr/>
                    <a:lstStyle/>
                    <a:p>
                      <a:r>
                        <a:rPr lang="en-IN" dirty="0"/>
                        <a:t>25,000 images</a:t>
                      </a:r>
                    </a:p>
                  </a:txBody>
                  <a:tcPr anchor="ctr"/>
                </a:tc>
                <a:tc>
                  <a:txBody>
                    <a:bodyPr/>
                    <a:lstStyle/>
                    <a:p>
                      <a:r>
                        <a:rPr lang="en-US" dirty="0"/>
                        <a:t>Lung and colon tissue images, categorized (adenocarcinoma, squamous cell carcinoma, benign)</a:t>
                      </a:r>
                      <a:endParaRPr lang="en-IN" dirty="0"/>
                    </a:p>
                  </a:txBody>
                  <a:tcPr/>
                </a:tc>
                <a:tc>
                  <a:txBody>
                    <a:bodyPr/>
                    <a:lstStyle/>
                    <a:p>
                      <a:r>
                        <a:rPr lang="en-IN" dirty="0"/>
                        <a:t>20,000 images (80%)</a:t>
                      </a:r>
                    </a:p>
                  </a:txBody>
                  <a:tcPr/>
                </a:tc>
                <a:tc>
                  <a:txBody>
                    <a:bodyPr/>
                    <a:lstStyle/>
                    <a:p>
                      <a:r>
                        <a:rPr lang="en-IN" dirty="0"/>
                        <a:t>5,000 images (20%)</a:t>
                      </a:r>
                    </a:p>
                  </a:txBody>
                  <a:tcPr anchor="ctr"/>
                </a:tc>
                <a:extLst>
                  <a:ext uri="{0D108BD9-81ED-4DB2-BD59-A6C34878D82A}">
                    <a16:rowId xmlns:a16="http://schemas.microsoft.com/office/drawing/2014/main" val="2131466760"/>
                  </a:ext>
                </a:extLst>
              </a:tr>
              <a:tr h="1287887">
                <a:tc>
                  <a:txBody>
                    <a:bodyPr/>
                    <a:lstStyle/>
                    <a:p>
                      <a:r>
                        <a:rPr lang="en-IN" b="1" dirty="0" err="1"/>
                        <a:t>GLaS</a:t>
                      </a:r>
                      <a:endParaRPr lang="en-IN" dirty="0"/>
                    </a:p>
                  </a:txBody>
                  <a:tcPr anchor="ctr"/>
                </a:tc>
                <a:tc>
                  <a:txBody>
                    <a:bodyPr/>
                    <a:lstStyle/>
                    <a:p>
                      <a:r>
                        <a:rPr lang="en-IN"/>
                        <a:t>165 images</a:t>
                      </a:r>
                    </a:p>
                  </a:txBody>
                  <a:tcPr anchor="ctr"/>
                </a:tc>
                <a:tc>
                  <a:txBody>
                    <a:bodyPr/>
                    <a:lstStyle/>
                    <a:p>
                      <a:r>
                        <a:rPr lang="en-US"/>
                        <a:t>Histological sections stained with Hematoxylin &amp; Eosin (H&amp;E)</a:t>
                      </a:r>
                    </a:p>
                  </a:txBody>
                  <a:tcPr anchor="ctr"/>
                </a:tc>
                <a:tc>
                  <a:txBody>
                    <a:bodyPr/>
                    <a:lstStyle/>
                    <a:p>
                      <a:r>
                        <a:rPr lang="en-IN"/>
                        <a:t>132 images (80%)</a:t>
                      </a:r>
                    </a:p>
                  </a:txBody>
                  <a:tcPr anchor="ctr"/>
                </a:tc>
                <a:tc>
                  <a:txBody>
                    <a:bodyPr/>
                    <a:lstStyle/>
                    <a:p>
                      <a:r>
                        <a:rPr lang="en-IN"/>
                        <a:t>33 images (20%)</a:t>
                      </a:r>
                    </a:p>
                  </a:txBody>
                  <a:tcPr anchor="ctr"/>
                </a:tc>
                <a:extLst>
                  <a:ext uri="{0D108BD9-81ED-4DB2-BD59-A6C34878D82A}">
                    <a16:rowId xmlns:a16="http://schemas.microsoft.com/office/drawing/2014/main" val="2306231543"/>
                  </a:ext>
                </a:extLst>
              </a:tr>
              <a:tr h="1287887">
                <a:tc>
                  <a:txBody>
                    <a:bodyPr/>
                    <a:lstStyle/>
                    <a:p>
                      <a:r>
                        <a:rPr lang="en-IN" b="1"/>
                        <a:t>CRAG</a:t>
                      </a:r>
                      <a:endParaRPr lang="en-IN"/>
                    </a:p>
                  </a:txBody>
                  <a:tcPr anchor="ctr"/>
                </a:tc>
                <a:tc>
                  <a:txBody>
                    <a:bodyPr/>
                    <a:lstStyle/>
                    <a:p>
                      <a:r>
                        <a:rPr lang="en-IN"/>
                        <a:t>193 samples</a:t>
                      </a:r>
                    </a:p>
                  </a:txBody>
                  <a:tcPr anchor="ctr"/>
                </a:tc>
                <a:tc>
                  <a:txBody>
                    <a:bodyPr/>
                    <a:lstStyle/>
                    <a:p>
                      <a:r>
                        <a:rPr lang="en-IN"/>
                        <a:t>148 adenocarcinoma and 45 benign colon tissue samples</a:t>
                      </a:r>
                    </a:p>
                  </a:txBody>
                  <a:tcPr anchor="ctr"/>
                </a:tc>
                <a:tc>
                  <a:txBody>
                    <a:bodyPr/>
                    <a:lstStyle/>
                    <a:p>
                      <a:r>
                        <a:rPr lang="en-IN"/>
                        <a:t>135 samples (70%)</a:t>
                      </a:r>
                    </a:p>
                  </a:txBody>
                  <a:tcPr anchor="ctr"/>
                </a:tc>
                <a:tc>
                  <a:txBody>
                    <a:bodyPr/>
                    <a:lstStyle/>
                    <a:p>
                      <a:r>
                        <a:rPr lang="en-IN"/>
                        <a:t>58 samples (30%)</a:t>
                      </a:r>
                    </a:p>
                  </a:txBody>
                  <a:tcPr anchor="ctr"/>
                </a:tc>
                <a:extLst>
                  <a:ext uri="{0D108BD9-81ED-4DB2-BD59-A6C34878D82A}">
                    <a16:rowId xmlns:a16="http://schemas.microsoft.com/office/drawing/2014/main" val="758907038"/>
                  </a:ext>
                </a:extLst>
              </a:tr>
              <a:tr h="1287887">
                <a:tc>
                  <a:txBody>
                    <a:bodyPr/>
                    <a:lstStyle/>
                    <a:p>
                      <a:r>
                        <a:rPr lang="en-IN" b="1"/>
                        <a:t>Kather Multiclass</a:t>
                      </a:r>
                      <a:endParaRPr lang="en-IN"/>
                    </a:p>
                  </a:txBody>
                  <a:tcPr anchor="ctr"/>
                </a:tc>
                <a:tc>
                  <a:txBody>
                    <a:bodyPr/>
                    <a:lstStyle/>
                    <a:p>
                      <a:r>
                        <a:rPr lang="en-IN"/>
                        <a:t>100,000 patches</a:t>
                      </a:r>
                    </a:p>
                  </a:txBody>
                  <a:tcPr anchor="ctr"/>
                </a:tc>
                <a:tc>
                  <a:txBody>
                    <a:bodyPr/>
                    <a:lstStyle/>
                    <a:p>
                      <a:r>
                        <a:rPr lang="en-US"/>
                        <a:t>H&amp;E stained tissue patches representing multiple tissue classes</a:t>
                      </a:r>
                    </a:p>
                  </a:txBody>
                  <a:tcPr anchor="ctr"/>
                </a:tc>
                <a:tc>
                  <a:txBody>
                    <a:bodyPr/>
                    <a:lstStyle/>
                    <a:p>
                      <a:r>
                        <a:rPr lang="en-IN"/>
                        <a:t>80,000 patches (80%)</a:t>
                      </a:r>
                    </a:p>
                  </a:txBody>
                  <a:tcPr anchor="ctr"/>
                </a:tc>
                <a:tc>
                  <a:txBody>
                    <a:bodyPr/>
                    <a:lstStyle/>
                    <a:p>
                      <a:r>
                        <a:rPr lang="en-IN" dirty="0"/>
                        <a:t>20,000 patches (20%)</a:t>
                      </a:r>
                    </a:p>
                  </a:txBody>
                  <a:tcPr anchor="ctr"/>
                </a:tc>
                <a:extLst>
                  <a:ext uri="{0D108BD9-81ED-4DB2-BD59-A6C34878D82A}">
                    <a16:rowId xmlns:a16="http://schemas.microsoft.com/office/drawing/2014/main" val="3142615751"/>
                  </a:ext>
                </a:extLst>
              </a:tr>
            </a:tbl>
          </a:graphicData>
        </a:graphic>
      </p:graphicFrame>
    </p:spTree>
    <p:extLst>
      <p:ext uri="{BB962C8B-B14F-4D97-AF65-F5344CB8AC3E}">
        <p14:creationId xmlns:p14="http://schemas.microsoft.com/office/powerpoint/2010/main" val="201139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E626E-9F04-D489-FBCE-8BE9B484161E}"/>
              </a:ext>
            </a:extLst>
          </p:cNvPr>
          <p:cNvSpPr txBox="1"/>
          <p:nvPr/>
        </p:nvSpPr>
        <p:spPr>
          <a:xfrm>
            <a:off x="286351" y="465039"/>
            <a:ext cx="6097604" cy="461665"/>
          </a:xfrm>
          <a:prstGeom prst="rect">
            <a:avLst/>
          </a:prstGeom>
          <a:noFill/>
        </p:spPr>
        <p:txBody>
          <a:bodyPr wrap="square">
            <a:spAutoFit/>
          </a:bodyPr>
          <a:lstStyle/>
          <a:p>
            <a:r>
              <a:rPr lang="en-IN" sz="2400" b="1" u="sng" dirty="0"/>
              <a:t>Implementation Details:-</a:t>
            </a:r>
          </a:p>
        </p:txBody>
      </p:sp>
      <p:sp>
        <p:nvSpPr>
          <p:cNvPr id="4" name="TextBox 3">
            <a:extLst>
              <a:ext uri="{FF2B5EF4-FFF2-40B4-BE49-F238E27FC236}">
                <a16:creationId xmlns:a16="http://schemas.microsoft.com/office/drawing/2014/main" id="{34D05FF6-193F-568F-5DE7-3500DDA1C026}"/>
              </a:ext>
            </a:extLst>
          </p:cNvPr>
          <p:cNvSpPr txBox="1"/>
          <p:nvPr/>
        </p:nvSpPr>
        <p:spPr>
          <a:xfrm>
            <a:off x="9981399" y="173255"/>
            <a:ext cx="2025042" cy="369332"/>
          </a:xfrm>
          <a:prstGeom prst="rect">
            <a:avLst/>
          </a:prstGeom>
          <a:noFill/>
        </p:spPr>
        <p:txBody>
          <a:bodyPr wrap="none" rtlCol="0">
            <a:spAutoFit/>
          </a:bodyPr>
          <a:lstStyle/>
          <a:p>
            <a:r>
              <a:rPr lang="en-US" dirty="0"/>
              <a:t>Team Number:-22</a:t>
            </a:r>
            <a:endParaRPr lang="en-IN" dirty="0"/>
          </a:p>
        </p:txBody>
      </p:sp>
      <p:sp>
        <p:nvSpPr>
          <p:cNvPr id="6" name="TextBox 5">
            <a:extLst>
              <a:ext uri="{FF2B5EF4-FFF2-40B4-BE49-F238E27FC236}">
                <a16:creationId xmlns:a16="http://schemas.microsoft.com/office/drawing/2014/main" id="{70539810-01CE-627D-B37B-CA7941F1E512}"/>
              </a:ext>
            </a:extLst>
          </p:cNvPr>
          <p:cNvSpPr txBox="1"/>
          <p:nvPr/>
        </p:nvSpPr>
        <p:spPr>
          <a:xfrm>
            <a:off x="462013" y="1360711"/>
            <a:ext cx="11223056" cy="4524315"/>
          </a:xfrm>
          <a:prstGeom prst="rect">
            <a:avLst/>
          </a:prstGeom>
          <a:noFill/>
        </p:spPr>
        <p:txBody>
          <a:bodyPr wrap="square">
            <a:spAutoFit/>
          </a:bodyPr>
          <a:lstStyle/>
          <a:p>
            <a:pPr marL="285750" indent="-285750" algn="just">
              <a:buFont typeface="Wingdings" panose="05000000000000000000" pitchFamily="2" charset="2"/>
              <a:buChar char="Ø"/>
            </a:pPr>
            <a:r>
              <a:rPr lang="en-IN" b="1" dirty="0"/>
              <a:t>Programming Language:</a:t>
            </a:r>
            <a:r>
              <a:rPr lang="en-IN" dirty="0"/>
              <a:t> Python 3.7</a:t>
            </a:r>
          </a:p>
          <a:p>
            <a:pPr marL="285750" indent="-285750" algn="just">
              <a:buFont typeface="Wingdings" panose="05000000000000000000" pitchFamily="2" charset="2"/>
              <a:buChar char="Ø"/>
            </a:pPr>
            <a:endParaRPr lang="en-IN" dirty="0"/>
          </a:p>
          <a:p>
            <a:pPr marL="285750" indent="-285750" algn="just">
              <a:buFont typeface="Wingdings" panose="05000000000000000000" pitchFamily="2" charset="2"/>
              <a:buChar char="Ø"/>
            </a:pPr>
            <a:r>
              <a:rPr lang="en-IN" b="1" dirty="0"/>
              <a:t>Libraries &amp; Frameworks:</a:t>
            </a:r>
          </a:p>
          <a:p>
            <a:pPr marL="285750" indent="-285750" algn="just">
              <a:buFont typeface="Wingdings" panose="05000000000000000000" pitchFamily="2" charset="2"/>
              <a:buChar char="Ø"/>
            </a:pPr>
            <a:endParaRPr lang="en-IN" dirty="0"/>
          </a:p>
          <a:p>
            <a:pPr marL="742950" lvl="1" indent="-285750" algn="just">
              <a:buFont typeface="Arial" panose="020B0604020202020204" pitchFamily="34" charset="0"/>
              <a:buChar char="•"/>
            </a:pPr>
            <a:r>
              <a:rPr lang="en-IN" b="1" dirty="0"/>
              <a:t>TensorFlow &amp; </a:t>
            </a:r>
            <a:r>
              <a:rPr lang="en-IN" b="1" dirty="0" err="1"/>
              <a:t>Keras</a:t>
            </a:r>
            <a:r>
              <a:rPr lang="en-IN" b="1" dirty="0"/>
              <a:t> </a:t>
            </a:r>
            <a:r>
              <a:rPr lang="en-IN" dirty="0"/>
              <a:t>– Deep learning model development</a:t>
            </a:r>
          </a:p>
          <a:p>
            <a:pPr marL="742950" lvl="1" indent="-285750" algn="just">
              <a:buFont typeface="Arial" panose="020B0604020202020204" pitchFamily="34" charset="0"/>
              <a:buChar char="•"/>
            </a:pPr>
            <a:r>
              <a:rPr lang="en-IN" b="1" dirty="0" err="1"/>
              <a:t>FastAI</a:t>
            </a:r>
            <a:r>
              <a:rPr lang="en-IN" dirty="0"/>
              <a:t> – Optimized training and hyperparameter tuning</a:t>
            </a:r>
          </a:p>
          <a:p>
            <a:pPr marL="742950" lvl="1" indent="-285750" algn="just">
              <a:buFont typeface="Arial" panose="020B0604020202020204" pitchFamily="34" charset="0"/>
              <a:buChar char="•"/>
            </a:pPr>
            <a:r>
              <a:rPr lang="en-IN" b="1" dirty="0"/>
              <a:t>Scikit-Learn &amp; OpenCV </a:t>
            </a:r>
            <a:r>
              <a:rPr lang="en-IN" dirty="0"/>
              <a:t>– Data processing &amp; performance evaluation</a:t>
            </a:r>
          </a:p>
          <a:p>
            <a:pPr marL="742950" lvl="1" indent="-285750" algn="just">
              <a:buFont typeface="Arial" panose="020B0604020202020204" pitchFamily="34" charset="0"/>
              <a:buChar char="•"/>
            </a:pPr>
            <a:r>
              <a:rPr lang="en-IN" b="1" dirty="0"/>
              <a:t>Matplotlib &amp; Seaborn </a:t>
            </a:r>
            <a:r>
              <a:rPr lang="en-IN" dirty="0"/>
              <a:t>– Visualization</a:t>
            </a:r>
          </a:p>
          <a:p>
            <a:pPr marL="742950" lvl="1" indent="-285750" algn="just">
              <a:buFont typeface="Arial" panose="020B0604020202020204" pitchFamily="34" charset="0"/>
              <a:buChar char="•"/>
            </a:pPr>
            <a:endParaRPr lang="en-IN" dirty="0"/>
          </a:p>
          <a:p>
            <a:pPr marL="285750" indent="-285750" algn="just">
              <a:buFont typeface="Wingdings" panose="05000000000000000000" pitchFamily="2" charset="2"/>
              <a:buChar char="Ø"/>
            </a:pPr>
            <a:r>
              <a:rPr lang="en-IN" b="1" dirty="0"/>
              <a:t>Hardware Used:</a:t>
            </a:r>
            <a:endParaRPr lang="en-IN" dirty="0"/>
          </a:p>
          <a:p>
            <a:pPr marL="742950" lvl="1" indent="-285750" algn="just">
              <a:buFont typeface="Arial" panose="020B0604020202020204" pitchFamily="34" charset="0"/>
              <a:buChar char="•"/>
            </a:pPr>
            <a:r>
              <a:rPr lang="en-IN" dirty="0"/>
              <a:t>Google </a:t>
            </a:r>
            <a:r>
              <a:rPr lang="en-IN" dirty="0" err="1"/>
              <a:t>Colab</a:t>
            </a:r>
            <a:r>
              <a:rPr lang="en-IN" dirty="0"/>
              <a:t> Pro (TPU-enabled training)</a:t>
            </a:r>
          </a:p>
          <a:p>
            <a:pPr marL="742950" lvl="1" indent="-285750" algn="just">
              <a:buFont typeface="Arial" panose="020B0604020202020204" pitchFamily="34" charset="0"/>
              <a:buChar char="•"/>
            </a:pPr>
            <a:r>
              <a:rPr lang="en-IN" dirty="0"/>
              <a:t>Asus TUF Gaming A15 (</a:t>
            </a:r>
            <a:r>
              <a:rPr lang="en-IN" dirty="0" err="1"/>
              <a:t>Ryzen</a:t>
            </a:r>
            <a:r>
              <a:rPr lang="en-IN" dirty="0"/>
              <a:t> 5 4600H, RTX 3050, 8GB RAM)</a:t>
            </a:r>
          </a:p>
          <a:p>
            <a:pPr marL="742950" lvl="1" indent="-285750" algn="just">
              <a:buFont typeface="Arial" panose="020B0604020202020204" pitchFamily="34" charset="0"/>
              <a:buChar char="•"/>
            </a:pPr>
            <a:endParaRPr lang="en-IN" dirty="0"/>
          </a:p>
          <a:p>
            <a:pPr marL="285750" indent="-285750" algn="just">
              <a:buFont typeface="Wingdings" panose="05000000000000000000" pitchFamily="2" charset="2"/>
              <a:buChar char="Ø"/>
            </a:pPr>
            <a:r>
              <a:rPr lang="en-IN" b="1" dirty="0"/>
              <a:t>Evaluation Metrics:</a:t>
            </a:r>
          </a:p>
          <a:p>
            <a:pPr marL="285750" indent="-285750" algn="just">
              <a:buFont typeface="Arial" panose="020B0604020202020204" pitchFamily="34" charset="0"/>
              <a:buChar char="•"/>
            </a:pPr>
            <a:r>
              <a:rPr lang="en-IN" dirty="0"/>
              <a:t> Accuracy, F1-Score, MCC, FLOPs, Inference Time</a:t>
            </a:r>
          </a:p>
          <a:p>
            <a:pPr algn="just"/>
            <a:endParaRPr lang="en-IN" dirty="0"/>
          </a:p>
        </p:txBody>
      </p:sp>
    </p:spTree>
    <p:extLst>
      <p:ext uri="{BB962C8B-B14F-4D97-AF65-F5344CB8AC3E}">
        <p14:creationId xmlns:p14="http://schemas.microsoft.com/office/powerpoint/2010/main" val="109038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2F4E53-3FDE-7B28-9FBC-9EB61BA37A53}"/>
              </a:ext>
            </a:extLst>
          </p:cNvPr>
          <p:cNvSpPr txBox="1"/>
          <p:nvPr/>
        </p:nvSpPr>
        <p:spPr>
          <a:xfrm>
            <a:off x="396838" y="433155"/>
            <a:ext cx="3861442" cy="461665"/>
          </a:xfrm>
          <a:prstGeom prst="rect">
            <a:avLst/>
          </a:prstGeom>
          <a:noFill/>
        </p:spPr>
        <p:txBody>
          <a:bodyPr wrap="none" rtlCol="0">
            <a:spAutoFit/>
          </a:bodyPr>
          <a:lstStyle/>
          <a:p>
            <a:r>
              <a:rPr lang="en-US" sz="2400" b="1" u="sng" dirty="0"/>
              <a:t>EXPERIMENTAL SETTINGS:</a:t>
            </a:r>
            <a:endParaRPr lang="en-IN" sz="2400" b="1" u="sng" dirty="0"/>
          </a:p>
        </p:txBody>
      </p:sp>
      <p:pic>
        <p:nvPicPr>
          <p:cNvPr id="6" name="Picture 5">
            <a:extLst>
              <a:ext uri="{FF2B5EF4-FFF2-40B4-BE49-F238E27FC236}">
                <a16:creationId xmlns:a16="http://schemas.microsoft.com/office/drawing/2014/main" id="{27303E8A-83D9-4DE3-8041-D9C1BA11C6CC}"/>
              </a:ext>
            </a:extLst>
          </p:cNvPr>
          <p:cNvPicPr>
            <a:picLocks noChangeAspect="1"/>
          </p:cNvPicPr>
          <p:nvPr/>
        </p:nvPicPr>
        <p:blipFill>
          <a:blip r:embed="rId2"/>
          <a:stretch>
            <a:fillRect/>
          </a:stretch>
        </p:blipFill>
        <p:spPr>
          <a:xfrm>
            <a:off x="1123950" y="1489075"/>
            <a:ext cx="9944100" cy="3219450"/>
          </a:xfrm>
          <a:prstGeom prst="rect">
            <a:avLst/>
          </a:prstGeom>
        </p:spPr>
      </p:pic>
      <p:sp>
        <p:nvSpPr>
          <p:cNvPr id="10" name="TextBox 9">
            <a:extLst>
              <a:ext uri="{FF2B5EF4-FFF2-40B4-BE49-F238E27FC236}">
                <a16:creationId xmlns:a16="http://schemas.microsoft.com/office/drawing/2014/main" id="{D25AB8A3-1905-48EE-93A6-FB2FFAD4AB95}"/>
              </a:ext>
            </a:extLst>
          </p:cNvPr>
          <p:cNvSpPr txBox="1"/>
          <p:nvPr/>
        </p:nvSpPr>
        <p:spPr>
          <a:xfrm>
            <a:off x="749300" y="5502186"/>
            <a:ext cx="11214100" cy="677108"/>
          </a:xfrm>
          <a:prstGeom prst="rect">
            <a:avLst/>
          </a:prstGeom>
          <a:noFill/>
        </p:spPr>
        <p:txBody>
          <a:bodyPr wrap="square">
            <a:spAutoFit/>
          </a:bodyPr>
          <a:lstStyle/>
          <a:p>
            <a:pPr algn="just"/>
            <a:r>
              <a:rPr lang="en-US" sz="2000" b="1" dirty="0"/>
              <a:t>Fig</a:t>
            </a:r>
            <a:r>
              <a:rPr lang="en-US" dirty="0"/>
              <a:t>. Performance evaluation for different Network configurations of scratch CNN where R, IT, F, MCC for the residual unit, inference time, F1-score,Matthews correlation coefficient, respectively</a:t>
            </a:r>
            <a:endParaRPr lang="en-IN" dirty="0"/>
          </a:p>
        </p:txBody>
      </p:sp>
    </p:spTree>
    <p:extLst>
      <p:ext uri="{BB962C8B-B14F-4D97-AF65-F5344CB8AC3E}">
        <p14:creationId xmlns:p14="http://schemas.microsoft.com/office/powerpoint/2010/main" val="47058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6930-10A4-8C5A-D27B-533A0CE435AB}"/>
              </a:ext>
            </a:extLst>
          </p:cNvPr>
          <p:cNvSpPr>
            <a:spLocks noGrp="1"/>
          </p:cNvSpPr>
          <p:nvPr>
            <p:ph type="title"/>
          </p:nvPr>
        </p:nvSpPr>
        <p:spPr>
          <a:xfrm>
            <a:off x="842683" y="860612"/>
            <a:ext cx="1864659" cy="645459"/>
          </a:xfrm>
        </p:spPr>
        <p:txBody>
          <a:bodyPr>
            <a:normAutofit/>
          </a:bodyPr>
          <a:lstStyle/>
          <a:p>
            <a:r>
              <a:rPr lang="en-US" sz="2400" b="1" i="1" u="sng" dirty="0">
                <a:solidFill>
                  <a:schemeClr val="tx1"/>
                </a:solidFill>
                <a:latin typeface="+mn-lt"/>
              </a:rPr>
              <a:t>AGENDA</a:t>
            </a:r>
            <a:r>
              <a:rPr lang="en-US" sz="2400" b="1" i="1" dirty="0">
                <a:solidFill>
                  <a:schemeClr val="tx1"/>
                </a:solidFill>
                <a:latin typeface="+mn-lt"/>
              </a:rPr>
              <a:t>:-</a:t>
            </a:r>
            <a:endParaRPr lang="x-none" sz="2400" b="1" i="1" dirty="0">
              <a:solidFill>
                <a:schemeClr val="tx1"/>
              </a:solidFill>
              <a:latin typeface="+mn-lt"/>
            </a:endParaRPr>
          </a:p>
        </p:txBody>
      </p:sp>
      <p:sp>
        <p:nvSpPr>
          <p:cNvPr id="3" name="Content Placeholder 2">
            <a:extLst>
              <a:ext uri="{FF2B5EF4-FFF2-40B4-BE49-F238E27FC236}">
                <a16:creationId xmlns:a16="http://schemas.microsoft.com/office/drawing/2014/main" id="{2BFFC3CE-C89D-0D43-2E8C-164C1AB214DE}"/>
              </a:ext>
            </a:extLst>
          </p:cNvPr>
          <p:cNvSpPr>
            <a:spLocks noGrp="1"/>
          </p:cNvSpPr>
          <p:nvPr>
            <p:ph idx="1"/>
          </p:nvPr>
        </p:nvSpPr>
        <p:spPr>
          <a:xfrm>
            <a:off x="1073690" y="2049803"/>
            <a:ext cx="5871882" cy="3370730"/>
          </a:xfrm>
        </p:spPr>
        <p:txBody>
          <a:bodyPr>
            <a:noAutofit/>
          </a:bodyPr>
          <a:lstStyle/>
          <a:p>
            <a:r>
              <a:rPr lang="en-US" sz="2000" dirty="0"/>
              <a:t>ABSTRACT</a:t>
            </a:r>
          </a:p>
          <a:p>
            <a:r>
              <a:rPr lang="en-US" sz="2000" dirty="0">
                <a:solidFill>
                  <a:schemeClr val="tx1"/>
                </a:solidFill>
              </a:rPr>
              <a:t>EXISTING SYSTEM &amp; LIMITATIONS</a:t>
            </a:r>
          </a:p>
          <a:p>
            <a:r>
              <a:rPr lang="en-US" sz="2000" dirty="0">
                <a:solidFill>
                  <a:schemeClr val="tx1"/>
                </a:solidFill>
              </a:rPr>
              <a:t>PROPOSED SOLUTIONS</a:t>
            </a:r>
          </a:p>
          <a:p>
            <a:r>
              <a:rPr lang="en-US" sz="2000" dirty="0">
                <a:solidFill>
                  <a:schemeClr val="tx1"/>
                </a:solidFill>
              </a:rPr>
              <a:t>ALGORITHUM USED</a:t>
            </a:r>
            <a:endParaRPr lang="en-US" sz="2000" dirty="0"/>
          </a:p>
          <a:p>
            <a:r>
              <a:rPr lang="en-US" sz="2000" dirty="0"/>
              <a:t>DETAILS OF DATASETS</a:t>
            </a:r>
          </a:p>
          <a:p>
            <a:r>
              <a:rPr lang="en-IN" sz="2000" dirty="0"/>
              <a:t>IMPLEMENTATION DETAILS </a:t>
            </a:r>
          </a:p>
          <a:p>
            <a:r>
              <a:rPr lang="en-IN" sz="2000" dirty="0"/>
              <a:t>RESULTS &amp; PERFORMANCE ANALYSIS </a:t>
            </a:r>
          </a:p>
          <a:p>
            <a:r>
              <a:rPr lang="en-US" sz="2000" dirty="0"/>
              <a:t>CONCLUSION</a:t>
            </a:r>
          </a:p>
        </p:txBody>
      </p:sp>
      <p:sp>
        <p:nvSpPr>
          <p:cNvPr id="7" name="TextBox 6">
            <a:extLst>
              <a:ext uri="{FF2B5EF4-FFF2-40B4-BE49-F238E27FC236}">
                <a16:creationId xmlns:a16="http://schemas.microsoft.com/office/drawing/2014/main" id="{4F4893C0-8DD3-DDC1-67F1-5FAD5F45106B}"/>
              </a:ext>
            </a:extLst>
          </p:cNvPr>
          <p:cNvSpPr txBox="1"/>
          <p:nvPr/>
        </p:nvSpPr>
        <p:spPr>
          <a:xfrm>
            <a:off x="9439835" y="215154"/>
            <a:ext cx="2689411" cy="738664"/>
          </a:xfrm>
          <a:prstGeom prst="rect">
            <a:avLst/>
          </a:prstGeom>
          <a:noFill/>
        </p:spPr>
        <p:txBody>
          <a:bodyPr wrap="square" rtlCol="0">
            <a:spAutoFit/>
          </a:bodyPr>
          <a:lstStyle/>
          <a:p>
            <a:r>
              <a:rPr lang="en-US" sz="2400" b="1" dirty="0">
                <a:latin typeface="+mj-lt"/>
              </a:rPr>
              <a:t>Team</a:t>
            </a:r>
            <a:r>
              <a:rPr lang="en-US" sz="1800" dirty="0">
                <a:latin typeface="+mj-lt"/>
              </a:rPr>
              <a:t> </a:t>
            </a:r>
            <a:r>
              <a:rPr lang="en-US" sz="2400" b="1" dirty="0">
                <a:latin typeface="+mj-lt"/>
              </a:rPr>
              <a:t>number-22</a:t>
            </a:r>
            <a:endParaRPr lang="x-none" sz="2400" b="1" dirty="0">
              <a:latin typeface="+mj-lt"/>
            </a:endParaRPr>
          </a:p>
          <a:p>
            <a:endParaRPr lang="x-none" dirty="0"/>
          </a:p>
        </p:txBody>
      </p:sp>
    </p:spTree>
    <p:extLst>
      <p:ext uri="{BB962C8B-B14F-4D97-AF65-F5344CB8AC3E}">
        <p14:creationId xmlns:p14="http://schemas.microsoft.com/office/powerpoint/2010/main" val="4134327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0" name="TextBox 3139">
            <a:extLst>
              <a:ext uri="{FF2B5EF4-FFF2-40B4-BE49-F238E27FC236}">
                <a16:creationId xmlns:a16="http://schemas.microsoft.com/office/drawing/2014/main" id="{C9C6B2A5-C06F-BDEB-240D-87DE8B6CD380}"/>
              </a:ext>
            </a:extLst>
          </p:cNvPr>
          <p:cNvSpPr txBox="1"/>
          <p:nvPr/>
        </p:nvSpPr>
        <p:spPr>
          <a:xfrm>
            <a:off x="9274002" y="62753"/>
            <a:ext cx="2855245" cy="738664"/>
          </a:xfrm>
          <a:prstGeom prst="rect">
            <a:avLst/>
          </a:prstGeom>
          <a:noFill/>
        </p:spPr>
        <p:txBody>
          <a:bodyPr wrap="square" rtlCol="0">
            <a:spAutoFit/>
          </a:bodyPr>
          <a:lstStyle/>
          <a:p>
            <a:r>
              <a:rPr lang="en-US" sz="2400" b="1" dirty="0">
                <a:latin typeface="+mj-lt"/>
              </a:rPr>
              <a:t>Team</a:t>
            </a:r>
            <a:r>
              <a:rPr lang="en-US" sz="2400" dirty="0">
                <a:latin typeface="+mj-lt"/>
              </a:rPr>
              <a:t> </a:t>
            </a:r>
            <a:r>
              <a:rPr lang="en-US" sz="2400" b="1" dirty="0">
                <a:latin typeface="+mj-lt"/>
              </a:rPr>
              <a:t>number-22</a:t>
            </a:r>
            <a:endParaRPr lang="x-none" sz="2400" b="1" dirty="0">
              <a:latin typeface="+mj-lt"/>
            </a:endParaRPr>
          </a:p>
          <a:p>
            <a:endParaRPr lang="x-none" dirty="0"/>
          </a:p>
        </p:txBody>
      </p:sp>
      <p:pic>
        <p:nvPicPr>
          <p:cNvPr id="7" name="Picture 6">
            <a:extLst>
              <a:ext uri="{FF2B5EF4-FFF2-40B4-BE49-F238E27FC236}">
                <a16:creationId xmlns:a16="http://schemas.microsoft.com/office/drawing/2014/main" id="{7E0EF756-4CF9-4714-BAA1-08DFCFAEA47C}"/>
              </a:ext>
            </a:extLst>
          </p:cNvPr>
          <p:cNvPicPr>
            <a:picLocks noChangeAspect="1"/>
          </p:cNvPicPr>
          <p:nvPr/>
        </p:nvPicPr>
        <p:blipFill>
          <a:blip r:embed="rId2"/>
          <a:stretch>
            <a:fillRect/>
          </a:stretch>
        </p:blipFill>
        <p:spPr>
          <a:xfrm>
            <a:off x="990600" y="1739900"/>
            <a:ext cx="9283699" cy="2389187"/>
          </a:xfrm>
          <a:prstGeom prst="rect">
            <a:avLst/>
          </a:prstGeom>
        </p:spPr>
      </p:pic>
    </p:spTree>
    <p:extLst>
      <p:ext uri="{BB962C8B-B14F-4D97-AF65-F5344CB8AC3E}">
        <p14:creationId xmlns:p14="http://schemas.microsoft.com/office/powerpoint/2010/main" val="282536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876ACC-3692-A38C-96B9-254D2DF7BE00}"/>
              </a:ext>
            </a:extLst>
          </p:cNvPr>
          <p:cNvSpPr txBox="1"/>
          <p:nvPr/>
        </p:nvSpPr>
        <p:spPr>
          <a:xfrm>
            <a:off x="430306" y="420919"/>
            <a:ext cx="2666564" cy="369332"/>
          </a:xfrm>
          <a:prstGeom prst="rect">
            <a:avLst/>
          </a:prstGeom>
          <a:noFill/>
        </p:spPr>
        <p:txBody>
          <a:bodyPr wrap="none" rtlCol="0">
            <a:spAutoFit/>
          </a:bodyPr>
          <a:lstStyle/>
          <a:p>
            <a:r>
              <a:rPr lang="en-US" b="1" i="1" u="sng" dirty="0"/>
              <a:t>ANALYSIS OF RESULTS:-</a:t>
            </a:r>
            <a:endParaRPr lang="en-IN" b="1" i="1" u="sng" dirty="0"/>
          </a:p>
        </p:txBody>
      </p:sp>
      <p:pic>
        <p:nvPicPr>
          <p:cNvPr id="3" name="Picture 2">
            <a:extLst>
              <a:ext uri="{FF2B5EF4-FFF2-40B4-BE49-F238E27FC236}">
                <a16:creationId xmlns:a16="http://schemas.microsoft.com/office/drawing/2014/main" id="{B5F13650-C4CE-4ECA-A38C-22CAA4408F09}"/>
              </a:ext>
            </a:extLst>
          </p:cNvPr>
          <p:cNvPicPr>
            <a:picLocks noChangeAspect="1"/>
          </p:cNvPicPr>
          <p:nvPr/>
        </p:nvPicPr>
        <p:blipFill>
          <a:blip r:embed="rId2"/>
          <a:stretch>
            <a:fillRect/>
          </a:stretch>
        </p:blipFill>
        <p:spPr>
          <a:xfrm>
            <a:off x="3200400" y="609600"/>
            <a:ext cx="7797800" cy="4737100"/>
          </a:xfrm>
          <a:prstGeom prst="rect">
            <a:avLst/>
          </a:prstGeom>
        </p:spPr>
      </p:pic>
      <p:sp>
        <p:nvSpPr>
          <p:cNvPr id="5" name="TextBox 4">
            <a:extLst>
              <a:ext uri="{FF2B5EF4-FFF2-40B4-BE49-F238E27FC236}">
                <a16:creationId xmlns:a16="http://schemas.microsoft.com/office/drawing/2014/main" id="{EBAE0EA6-4495-4B08-9417-809C00572060}"/>
              </a:ext>
            </a:extLst>
          </p:cNvPr>
          <p:cNvSpPr txBox="1"/>
          <p:nvPr/>
        </p:nvSpPr>
        <p:spPr>
          <a:xfrm>
            <a:off x="595406" y="5513751"/>
            <a:ext cx="11596594" cy="954107"/>
          </a:xfrm>
          <a:prstGeom prst="rect">
            <a:avLst/>
          </a:prstGeom>
          <a:noFill/>
        </p:spPr>
        <p:txBody>
          <a:bodyPr wrap="square" rtlCol="0">
            <a:spAutoFit/>
          </a:bodyPr>
          <a:lstStyle/>
          <a:p>
            <a:pPr algn="just"/>
            <a:r>
              <a:rPr lang="en-IN" sz="2000" b="1" dirty="0"/>
              <a:t>Fig: </a:t>
            </a:r>
            <a:r>
              <a:rPr lang="en-IN" dirty="0"/>
              <a:t>Combined dataset outcomes. (a) : Accuracy comparison curve (fixed </a:t>
            </a:r>
            <a:r>
              <a:rPr lang="en-IN" dirty="0" err="1"/>
              <a:t>lr</a:t>
            </a:r>
            <a:r>
              <a:rPr lang="en-IN" dirty="0"/>
              <a:t>).(b): Loss comparison curve (fixed </a:t>
            </a:r>
            <a:r>
              <a:rPr lang="en-IN" dirty="0" err="1"/>
              <a:t>lr</a:t>
            </a:r>
            <a:r>
              <a:rPr lang="en-IN" dirty="0"/>
              <a:t>). (c): Generalization loss curve (fixed </a:t>
            </a:r>
            <a:r>
              <a:rPr lang="en-IN" dirty="0" err="1"/>
              <a:t>lr</a:t>
            </a:r>
            <a:r>
              <a:rPr lang="en-IN" dirty="0"/>
              <a:t>), which is the gap between validation and training loss. (d): Observation of super convergence (validation accuracy).</a:t>
            </a:r>
          </a:p>
        </p:txBody>
      </p:sp>
    </p:spTree>
    <p:extLst>
      <p:ext uri="{BB962C8B-B14F-4D97-AF65-F5344CB8AC3E}">
        <p14:creationId xmlns:p14="http://schemas.microsoft.com/office/powerpoint/2010/main" val="174159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5FFFA6-F670-4C57-8001-B4AE3B26AC51}"/>
              </a:ext>
            </a:extLst>
          </p:cNvPr>
          <p:cNvPicPr>
            <a:picLocks noChangeAspect="1"/>
          </p:cNvPicPr>
          <p:nvPr/>
        </p:nvPicPr>
        <p:blipFill>
          <a:blip r:embed="rId2"/>
          <a:stretch>
            <a:fillRect/>
          </a:stretch>
        </p:blipFill>
        <p:spPr>
          <a:xfrm>
            <a:off x="1428750" y="1495425"/>
            <a:ext cx="9334500" cy="3867150"/>
          </a:xfrm>
          <a:prstGeom prst="rect">
            <a:avLst/>
          </a:prstGeom>
        </p:spPr>
      </p:pic>
    </p:spTree>
    <p:extLst>
      <p:ext uri="{BB962C8B-B14F-4D97-AF65-F5344CB8AC3E}">
        <p14:creationId xmlns:p14="http://schemas.microsoft.com/office/powerpoint/2010/main" val="96734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5478-365E-2FBD-8D32-9177251683D1}"/>
              </a:ext>
            </a:extLst>
          </p:cNvPr>
          <p:cNvSpPr>
            <a:spLocks noGrp="1"/>
          </p:cNvSpPr>
          <p:nvPr>
            <p:ph type="title"/>
          </p:nvPr>
        </p:nvSpPr>
        <p:spPr>
          <a:xfrm>
            <a:off x="677334" y="609600"/>
            <a:ext cx="8596668" cy="5531224"/>
          </a:xfrm>
        </p:spPr>
        <p:txBody>
          <a:bodyPr/>
          <a:lstStyle/>
          <a:p>
            <a:endParaRPr lang="x-none" dirty="0"/>
          </a:p>
        </p:txBody>
      </p:sp>
      <p:pic>
        <p:nvPicPr>
          <p:cNvPr id="4098" name="Picture 2" descr="Thank You Images – Browse 227,536 Stock Photos, Vectors, and Video | Adobe  Stock">
            <a:extLst>
              <a:ext uri="{FF2B5EF4-FFF2-40B4-BE49-F238E27FC236}">
                <a16:creationId xmlns:a16="http://schemas.microsoft.com/office/drawing/2014/main" id="{DA2AFFB7-5A0C-7C3E-9C44-7509A5357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609600"/>
            <a:ext cx="8596668" cy="55312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4FBC72-6B37-082E-76BD-1FFB9F10F1D4}"/>
              </a:ext>
            </a:extLst>
          </p:cNvPr>
          <p:cNvSpPr txBox="1"/>
          <p:nvPr/>
        </p:nvSpPr>
        <p:spPr>
          <a:xfrm flipH="1">
            <a:off x="9395012" y="71719"/>
            <a:ext cx="2967316" cy="738664"/>
          </a:xfrm>
          <a:prstGeom prst="rect">
            <a:avLst/>
          </a:prstGeom>
          <a:noFill/>
        </p:spPr>
        <p:txBody>
          <a:bodyPr wrap="square" rtlCol="0">
            <a:spAutoFit/>
          </a:bodyPr>
          <a:lstStyle/>
          <a:p>
            <a:r>
              <a:rPr lang="en-US" sz="2400" b="1" dirty="0">
                <a:latin typeface="+mj-lt"/>
              </a:rPr>
              <a:t>Team</a:t>
            </a:r>
            <a:r>
              <a:rPr lang="en-US" sz="2400" dirty="0">
                <a:latin typeface="+mj-lt"/>
              </a:rPr>
              <a:t> </a:t>
            </a:r>
            <a:r>
              <a:rPr lang="en-US" sz="2400" b="1" dirty="0">
                <a:latin typeface="+mj-lt"/>
              </a:rPr>
              <a:t>number-22</a:t>
            </a:r>
            <a:endParaRPr lang="x-none" sz="2400" b="1" dirty="0">
              <a:latin typeface="+mj-lt"/>
            </a:endParaRPr>
          </a:p>
          <a:p>
            <a:endParaRPr lang="x-none" dirty="0"/>
          </a:p>
        </p:txBody>
      </p:sp>
    </p:spTree>
    <p:extLst>
      <p:ext uri="{BB962C8B-B14F-4D97-AF65-F5344CB8AC3E}">
        <p14:creationId xmlns:p14="http://schemas.microsoft.com/office/powerpoint/2010/main" val="241783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E937C04-5E46-6D29-C747-B2ABB5524102}"/>
              </a:ext>
            </a:extLst>
          </p:cNvPr>
          <p:cNvSpPr txBox="1"/>
          <p:nvPr/>
        </p:nvSpPr>
        <p:spPr>
          <a:xfrm>
            <a:off x="490888" y="1126157"/>
            <a:ext cx="10866923" cy="5324535"/>
          </a:xfrm>
          <a:prstGeom prst="rect">
            <a:avLst/>
          </a:prstGeom>
          <a:noFill/>
        </p:spPr>
        <p:txBody>
          <a:bodyPr wrap="square">
            <a:spAutoFit/>
          </a:bodyPr>
          <a:lstStyle/>
          <a:p>
            <a:pPr marL="285750" indent="-285750" algn="just">
              <a:buFont typeface="Arial" panose="020B0604020202020204" pitchFamily="34" charset="0"/>
              <a:buChar char="•"/>
            </a:pPr>
            <a:r>
              <a:rPr lang="en-US" sz="2000" dirty="0"/>
              <a:t>This project focuses on </a:t>
            </a:r>
            <a:r>
              <a:rPr lang="en-US" sz="2000" b="1" dirty="0"/>
              <a:t>lung and colon cancer classification</a:t>
            </a:r>
            <a:r>
              <a:rPr lang="en-US" sz="2000" dirty="0"/>
              <a:t> using histopathological images.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A </a:t>
            </a:r>
            <a:r>
              <a:rPr lang="en-US" sz="2000" b="1" dirty="0"/>
              <a:t>Global Context Attention-Based CNN (GC-CNN)</a:t>
            </a:r>
            <a:r>
              <a:rPr lang="en-US" sz="2000" dirty="0"/>
              <a:t> is proposed to improve classification accuracy.</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The model integrates </a:t>
            </a:r>
            <a:r>
              <a:rPr lang="en-US" sz="2000" b="1" dirty="0"/>
              <a:t>Global Context Attention (GCA) and CBAM</a:t>
            </a:r>
            <a:r>
              <a:rPr lang="en-US" sz="2000" dirty="0"/>
              <a:t> to enhance feature extraction.</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b="1" dirty="0"/>
              <a:t>GAN-based augmentation</a:t>
            </a:r>
            <a:r>
              <a:rPr lang="en-US" sz="2000" dirty="0"/>
              <a:t> is used to </a:t>
            </a:r>
            <a:r>
              <a:rPr lang="en-US" sz="2000" b="1" dirty="0"/>
              <a:t>increase dataset size</a:t>
            </a:r>
            <a:r>
              <a:rPr lang="en-US" sz="2000" dirty="0"/>
              <a:t> and improve robustness.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Achieves </a:t>
            </a:r>
            <a:r>
              <a:rPr lang="en-US" sz="2000" b="1" dirty="0"/>
              <a:t>99.76% image-level accuracy</a:t>
            </a:r>
            <a:r>
              <a:rPr lang="en-US" sz="2000" dirty="0"/>
              <a:t> and </a:t>
            </a:r>
            <a:r>
              <a:rPr lang="en-US" sz="2000" b="1" dirty="0"/>
              <a:t>96.5% patient-level accuracy</a:t>
            </a:r>
            <a:r>
              <a:rPr lang="en-US" sz="2000" dirty="0"/>
              <a:t>, outperforming existing models.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b="1" dirty="0"/>
              <a:t>Reduces computational cost</a:t>
            </a:r>
            <a:r>
              <a:rPr lang="en-US" sz="2000" dirty="0"/>
              <a:t>, making it suitable for </a:t>
            </a:r>
            <a:r>
              <a:rPr lang="en-US" sz="2000" b="1" dirty="0"/>
              <a:t>mobile deployment</a:t>
            </a:r>
            <a:r>
              <a:rPr lang="en-US" sz="2000" dirty="0"/>
              <a:t>.</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Uses </a:t>
            </a:r>
            <a:r>
              <a:rPr lang="en-US" sz="2000" b="1" dirty="0"/>
              <a:t>Grad-CAM visualization</a:t>
            </a:r>
            <a:r>
              <a:rPr lang="en-US" sz="2000" dirty="0"/>
              <a:t> to interpret model predictions.</a:t>
            </a:r>
          </a:p>
        </p:txBody>
      </p:sp>
      <p:sp>
        <p:nvSpPr>
          <p:cNvPr id="17" name="TextBox 16">
            <a:extLst>
              <a:ext uri="{FF2B5EF4-FFF2-40B4-BE49-F238E27FC236}">
                <a16:creationId xmlns:a16="http://schemas.microsoft.com/office/drawing/2014/main" id="{EA9F7454-1054-6468-82B3-7C723B892515}"/>
              </a:ext>
            </a:extLst>
          </p:cNvPr>
          <p:cNvSpPr txBox="1"/>
          <p:nvPr/>
        </p:nvSpPr>
        <p:spPr>
          <a:xfrm>
            <a:off x="356135" y="336883"/>
            <a:ext cx="11762071" cy="1077218"/>
          </a:xfrm>
          <a:prstGeom prst="rect">
            <a:avLst/>
          </a:prstGeom>
          <a:noFill/>
        </p:spPr>
        <p:txBody>
          <a:bodyPr wrap="square" rtlCol="0">
            <a:spAutoFit/>
          </a:bodyPr>
          <a:lstStyle/>
          <a:p>
            <a:pPr marL="457200" indent="-457200">
              <a:buFont typeface="Arial" panose="020B0604020202020204" pitchFamily="34" charset="0"/>
              <a:buChar char="•"/>
            </a:pPr>
            <a:r>
              <a:rPr lang="en-US" sz="3200" b="1" u="sng" dirty="0"/>
              <a:t>Abstract:-</a:t>
            </a:r>
            <a:r>
              <a:rPr lang="en-US" sz="3200" b="1" dirty="0"/>
              <a:t>															</a:t>
            </a:r>
            <a:r>
              <a:rPr lang="en-US" sz="2000" b="1" dirty="0">
                <a:latin typeface="+mj-lt"/>
              </a:rPr>
              <a:t>Team</a:t>
            </a:r>
            <a:r>
              <a:rPr lang="en-US" sz="2000" dirty="0">
                <a:latin typeface="+mj-lt"/>
              </a:rPr>
              <a:t> </a:t>
            </a:r>
            <a:r>
              <a:rPr lang="en-US" sz="2000" b="1" dirty="0">
                <a:latin typeface="+mj-lt"/>
              </a:rPr>
              <a:t>number-22</a:t>
            </a:r>
            <a:endParaRPr lang="x-none" sz="2000" b="1" dirty="0">
              <a:latin typeface="+mj-lt"/>
            </a:endParaRPr>
          </a:p>
          <a:p>
            <a:endParaRPr lang="en-IN" sz="3200" b="1" dirty="0"/>
          </a:p>
        </p:txBody>
      </p:sp>
    </p:spTree>
    <p:extLst>
      <p:ext uri="{BB962C8B-B14F-4D97-AF65-F5344CB8AC3E}">
        <p14:creationId xmlns:p14="http://schemas.microsoft.com/office/powerpoint/2010/main" val="3512552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025DD-839F-788C-E5E7-C786DDCFF291}"/>
              </a:ext>
            </a:extLst>
          </p:cNvPr>
          <p:cNvSpPr txBox="1"/>
          <p:nvPr/>
        </p:nvSpPr>
        <p:spPr>
          <a:xfrm>
            <a:off x="267101" y="757746"/>
            <a:ext cx="6097604" cy="523220"/>
          </a:xfrm>
          <a:prstGeom prst="rect">
            <a:avLst/>
          </a:prstGeom>
          <a:noFill/>
        </p:spPr>
        <p:txBody>
          <a:bodyPr wrap="square">
            <a:spAutoFit/>
          </a:bodyPr>
          <a:lstStyle/>
          <a:p>
            <a:r>
              <a:rPr lang="en-IN" sz="2800" u="sng" dirty="0"/>
              <a:t>Existing System &amp; Limitations:-</a:t>
            </a:r>
          </a:p>
        </p:txBody>
      </p:sp>
      <p:sp>
        <p:nvSpPr>
          <p:cNvPr id="4" name="TextBox 3">
            <a:extLst>
              <a:ext uri="{FF2B5EF4-FFF2-40B4-BE49-F238E27FC236}">
                <a16:creationId xmlns:a16="http://schemas.microsoft.com/office/drawing/2014/main" id="{8DAACE89-2C93-19B2-C55C-B4228421D006}"/>
              </a:ext>
            </a:extLst>
          </p:cNvPr>
          <p:cNvSpPr txBox="1"/>
          <p:nvPr/>
        </p:nvSpPr>
        <p:spPr>
          <a:xfrm>
            <a:off x="9750390" y="220661"/>
            <a:ext cx="2127634" cy="400110"/>
          </a:xfrm>
          <a:prstGeom prst="rect">
            <a:avLst/>
          </a:prstGeom>
          <a:noFill/>
        </p:spPr>
        <p:txBody>
          <a:bodyPr wrap="none" rtlCol="0">
            <a:spAutoFit/>
          </a:bodyPr>
          <a:lstStyle/>
          <a:p>
            <a:r>
              <a:rPr lang="en-US" sz="2000" dirty="0"/>
              <a:t>Team Number:22</a:t>
            </a:r>
            <a:endParaRPr lang="en-IN" sz="2000" dirty="0"/>
          </a:p>
        </p:txBody>
      </p:sp>
      <p:sp>
        <p:nvSpPr>
          <p:cNvPr id="6" name="TextBox 5">
            <a:extLst>
              <a:ext uri="{FF2B5EF4-FFF2-40B4-BE49-F238E27FC236}">
                <a16:creationId xmlns:a16="http://schemas.microsoft.com/office/drawing/2014/main" id="{2114B5CE-961F-47FF-71BA-0B2058BD8090}"/>
              </a:ext>
            </a:extLst>
          </p:cNvPr>
          <p:cNvSpPr txBox="1"/>
          <p:nvPr/>
        </p:nvSpPr>
        <p:spPr>
          <a:xfrm>
            <a:off x="474846" y="1941161"/>
            <a:ext cx="11242308" cy="4093428"/>
          </a:xfrm>
          <a:prstGeom prst="rect">
            <a:avLst/>
          </a:prstGeom>
          <a:noFill/>
        </p:spPr>
        <p:txBody>
          <a:bodyPr wrap="square">
            <a:spAutoFit/>
          </a:bodyPr>
          <a:lstStyle/>
          <a:p>
            <a:pPr marL="457200" indent="-457200" algn="just">
              <a:buFont typeface="+mj-lt"/>
              <a:buAutoNum type="arabicPeriod"/>
            </a:pPr>
            <a:r>
              <a:rPr lang="en-US" sz="2000" b="1" dirty="0"/>
              <a:t>Traditional CNN and Transfer Learning approaches.</a:t>
            </a:r>
          </a:p>
          <a:p>
            <a:pPr marL="800100" lvl="1" indent="-342900" algn="just">
              <a:buFont typeface="Arial" panose="020B0604020202020204" pitchFamily="34" charset="0"/>
              <a:buChar char="•"/>
            </a:pPr>
            <a:r>
              <a:rPr lang="en-US" sz="2000" dirty="0"/>
              <a:t>These models are trained on </a:t>
            </a:r>
            <a:r>
              <a:rPr lang="en-US" sz="2000" b="1" dirty="0"/>
              <a:t>general image datasets (like ImageNet)</a:t>
            </a:r>
            <a:r>
              <a:rPr lang="en-US" sz="2000" dirty="0"/>
              <a:t>, which contain natural images (animals, objects) rather than </a:t>
            </a:r>
            <a:r>
              <a:rPr lang="en-US" sz="2000" b="1" dirty="0"/>
              <a:t>medical histopathology images</a:t>
            </a:r>
            <a:r>
              <a:rPr lang="en-US" sz="2000" dirty="0"/>
              <a:t>.</a:t>
            </a:r>
          </a:p>
          <a:p>
            <a:pPr marL="800100" lvl="1" indent="-342900" algn="just">
              <a:buFont typeface="Arial" panose="020B0604020202020204" pitchFamily="34" charset="0"/>
              <a:buChar char="•"/>
            </a:pPr>
            <a:r>
              <a:rPr lang="en-US" sz="2000" dirty="0"/>
              <a:t>As a result, they </a:t>
            </a:r>
            <a:r>
              <a:rPr lang="en-US" sz="2000" b="1" dirty="0"/>
              <a:t>fail to capture the cancer features</a:t>
            </a:r>
            <a:r>
              <a:rPr lang="en-US" sz="2000" dirty="0"/>
              <a:t>, leading to </a:t>
            </a:r>
            <a:r>
              <a:rPr lang="en-US" sz="2000" b="1" dirty="0"/>
              <a:t>misclassification</a:t>
            </a:r>
            <a:r>
              <a:rPr lang="en-US" sz="2000" dirty="0"/>
              <a:t> of similar cancer subtypes.</a:t>
            </a:r>
          </a:p>
          <a:p>
            <a:pPr lvl="1" algn="just"/>
            <a:endParaRPr lang="en-US" sz="2000" dirty="0"/>
          </a:p>
          <a:p>
            <a:pPr marL="457200" indent="-457200" algn="just">
              <a:buFont typeface="+mj-lt"/>
              <a:buAutoNum type="arabicPeriod"/>
            </a:pPr>
            <a:r>
              <a:rPr lang="en-US" sz="2000" b="1" dirty="0"/>
              <a:t>Limited datasets lead to overfitting.</a:t>
            </a:r>
          </a:p>
          <a:p>
            <a:pPr marL="800100" lvl="1" indent="-342900" algn="just">
              <a:buFont typeface="Arial" panose="020B0604020202020204" pitchFamily="34" charset="0"/>
              <a:buChar char="•"/>
            </a:pPr>
            <a:r>
              <a:rPr lang="en-US" sz="2000" dirty="0"/>
              <a:t>Small dataset sizes cause </a:t>
            </a:r>
            <a:r>
              <a:rPr lang="en-US" sz="2000" b="1" dirty="0"/>
              <a:t>poor generalization</a:t>
            </a:r>
            <a:r>
              <a:rPr lang="en-US" sz="2000" dirty="0"/>
              <a:t> on new data.</a:t>
            </a:r>
          </a:p>
          <a:p>
            <a:pPr marL="800100" lvl="1" indent="-342900" algn="just">
              <a:buFont typeface="Arial" panose="020B0604020202020204" pitchFamily="34" charset="0"/>
              <a:buChar char="•"/>
            </a:pPr>
            <a:r>
              <a:rPr lang="en-US" sz="2000" b="1" dirty="0"/>
              <a:t>Deep learning models require large datasets</a:t>
            </a:r>
            <a:r>
              <a:rPr lang="en-US" sz="2000" dirty="0"/>
              <a:t> to generalize well; small datasets cause </a:t>
            </a:r>
            <a:r>
              <a:rPr lang="en-US" sz="2000" b="1" dirty="0"/>
              <a:t>overfitting</a:t>
            </a:r>
            <a:r>
              <a:rPr lang="en-US" sz="2000" dirty="0"/>
              <a:t>, where the model performs well on training data but poorly on new data.</a:t>
            </a:r>
          </a:p>
          <a:p>
            <a:pPr marL="800100" lvl="1" indent="-342900" algn="just">
              <a:buFont typeface="Arial" panose="020B0604020202020204" pitchFamily="34" charset="0"/>
              <a:buChar char="•"/>
            </a:pPr>
            <a:r>
              <a:rPr lang="en-US" sz="2000" dirty="0"/>
              <a:t>Lack of </a:t>
            </a:r>
            <a:r>
              <a:rPr lang="en-US" sz="2000" b="1" dirty="0"/>
              <a:t>diverse cancer histology images</a:t>
            </a:r>
            <a:r>
              <a:rPr lang="en-US" sz="2000" dirty="0"/>
              <a:t> leads to biased predictions.</a:t>
            </a:r>
          </a:p>
          <a:p>
            <a:pPr marL="342900" indent="-342900" algn="just">
              <a:buFont typeface="+mj-lt"/>
              <a:buAutoNum type="arabicPeriod"/>
            </a:pPr>
            <a:endParaRPr lang="en-US" sz="2000" dirty="0"/>
          </a:p>
          <a:p>
            <a:pPr marL="457200" indent="-457200" algn="just">
              <a:buFont typeface="+mj-lt"/>
              <a:buAutoNum type="arabicPeriod"/>
            </a:pPr>
            <a:endParaRPr lang="en-US" sz="2000" dirty="0"/>
          </a:p>
        </p:txBody>
      </p:sp>
    </p:spTree>
    <p:extLst>
      <p:ext uri="{BB962C8B-B14F-4D97-AF65-F5344CB8AC3E}">
        <p14:creationId xmlns:p14="http://schemas.microsoft.com/office/powerpoint/2010/main" val="3701926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F9929B-BE9F-7171-7739-F347255FBFF6}"/>
              </a:ext>
            </a:extLst>
          </p:cNvPr>
          <p:cNvSpPr txBox="1"/>
          <p:nvPr/>
        </p:nvSpPr>
        <p:spPr>
          <a:xfrm>
            <a:off x="327259" y="461362"/>
            <a:ext cx="11685069" cy="5940088"/>
          </a:xfrm>
          <a:prstGeom prst="rect">
            <a:avLst/>
          </a:prstGeom>
          <a:noFill/>
        </p:spPr>
        <p:txBody>
          <a:bodyPr wrap="square">
            <a:spAutoFit/>
          </a:bodyPr>
          <a:lstStyle/>
          <a:p>
            <a:pPr algn="just"/>
            <a:r>
              <a:rPr lang="en-US" sz="2000" b="1" dirty="0"/>
              <a:t>3.	High computational cost.</a:t>
            </a:r>
          </a:p>
          <a:p>
            <a:pPr marL="914400" lvl="1" indent="-457200" algn="just">
              <a:buFont typeface="Arial" panose="020B0604020202020204" pitchFamily="34" charset="0"/>
              <a:buChar char="•"/>
            </a:pPr>
            <a:r>
              <a:rPr lang="en-US" sz="2000" dirty="0"/>
              <a:t>Deep models require </a:t>
            </a:r>
            <a:r>
              <a:rPr lang="en-US" sz="2000" b="1" dirty="0"/>
              <a:t>high memory and processing power </a:t>
            </a:r>
            <a:r>
              <a:rPr lang="en-US" sz="2000" dirty="0"/>
              <a:t>due to a large number of parameters and operations.</a:t>
            </a:r>
          </a:p>
          <a:p>
            <a:pPr marL="914400" lvl="1" indent="-457200" algn="just">
              <a:buFont typeface="Arial" panose="020B0604020202020204" pitchFamily="34" charset="0"/>
              <a:buChar char="•"/>
            </a:pPr>
            <a:r>
              <a:rPr lang="en-US" sz="2000" b="1" dirty="0"/>
              <a:t>High hardware requirements (GPUs, TPUs)</a:t>
            </a:r>
            <a:r>
              <a:rPr lang="en-US" sz="2000" dirty="0"/>
              <a:t> make deployment on </a:t>
            </a:r>
            <a:r>
              <a:rPr lang="en-US" sz="2000" b="1" dirty="0"/>
              <a:t>low-power devices (e.g., mobile, embedded systems)</a:t>
            </a:r>
            <a:r>
              <a:rPr lang="en-US" sz="2000" dirty="0"/>
              <a:t> challenging.</a:t>
            </a:r>
          </a:p>
          <a:p>
            <a:pPr marL="914400" lvl="1" indent="-457200" algn="just">
              <a:buFont typeface="Arial" panose="020B0604020202020204" pitchFamily="34" charset="0"/>
              <a:buChar char="•"/>
            </a:pPr>
            <a:r>
              <a:rPr lang="en-US" sz="2000" b="1" dirty="0"/>
              <a:t>Optimizations like separable convolutions and attention mechanisms</a:t>
            </a:r>
            <a:r>
              <a:rPr lang="en-US" sz="2000" dirty="0"/>
              <a:t> can help reduce computation.</a:t>
            </a:r>
          </a:p>
          <a:p>
            <a:pPr marL="914400" lvl="1" indent="-457200" algn="just">
              <a:buFont typeface="Arial" panose="020B0604020202020204" pitchFamily="34" charset="0"/>
              <a:buChar char="•"/>
            </a:pPr>
            <a:endParaRPr lang="en-US" sz="2000" dirty="0"/>
          </a:p>
          <a:p>
            <a:pPr algn="just"/>
            <a:r>
              <a:rPr lang="en-US" sz="2000" b="1" dirty="0"/>
              <a:t>4.	Poor feature extraction, affecting classification accuracy.</a:t>
            </a:r>
          </a:p>
          <a:p>
            <a:pPr marL="914400" lvl="1" indent="-457200" algn="just">
              <a:buFont typeface="Arial" panose="020B0604020202020204" pitchFamily="34" charset="0"/>
              <a:buChar char="•"/>
            </a:pPr>
            <a:r>
              <a:rPr lang="en-US" sz="2000" dirty="0"/>
              <a:t>Difficulty in differentiating </a:t>
            </a:r>
            <a:r>
              <a:rPr lang="en-US" sz="2000" b="1" dirty="0"/>
              <a:t>similar cancer subtypes</a:t>
            </a:r>
            <a:r>
              <a:rPr lang="en-US" sz="2000" dirty="0"/>
              <a:t> (e.g., lung adenocarcinoma vs. squamous cell carcinoma).</a:t>
            </a:r>
          </a:p>
          <a:p>
            <a:pPr marL="914400" lvl="1" indent="-457200" algn="just">
              <a:buFont typeface="Arial" panose="020B0604020202020204" pitchFamily="34" charset="0"/>
              <a:buChar char="•"/>
            </a:pPr>
            <a:r>
              <a:rPr lang="en-US" sz="2000" dirty="0"/>
              <a:t>Standard CNNs </a:t>
            </a:r>
            <a:r>
              <a:rPr lang="en-US" sz="2000" b="1" dirty="0"/>
              <a:t>focus on low-level features</a:t>
            </a:r>
            <a:r>
              <a:rPr lang="en-US" sz="2000" dirty="0"/>
              <a:t> (edges, textures) but </a:t>
            </a:r>
            <a:r>
              <a:rPr lang="en-US" sz="2000" b="1" dirty="0"/>
              <a:t>fail to capture fine-grained medical details</a:t>
            </a:r>
            <a:r>
              <a:rPr lang="en-US" sz="2000" dirty="0"/>
              <a:t>.</a:t>
            </a:r>
          </a:p>
          <a:p>
            <a:pPr marL="342900" indent="-342900" algn="just">
              <a:buFont typeface="+mj-lt"/>
              <a:buAutoNum type="arabicPeriod"/>
            </a:pPr>
            <a:endParaRPr lang="en-US" sz="2000" dirty="0"/>
          </a:p>
          <a:p>
            <a:pPr algn="just"/>
            <a:r>
              <a:rPr lang="en-US" sz="2000" b="1" dirty="0"/>
              <a:t>5.	No patient-level accuracy measurement.</a:t>
            </a:r>
          </a:p>
          <a:p>
            <a:pPr marL="914400" lvl="1" indent="-457200" algn="just">
              <a:buFont typeface="Arial" panose="020B0604020202020204" pitchFamily="34" charset="0"/>
              <a:buChar char="•"/>
            </a:pPr>
            <a:r>
              <a:rPr lang="en-US" sz="2000" b="1" dirty="0"/>
              <a:t>Current models lack a framework</a:t>
            </a:r>
            <a:r>
              <a:rPr lang="en-US" sz="2000" dirty="0"/>
              <a:t> for aggregating multiple image results into a </a:t>
            </a:r>
            <a:r>
              <a:rPr lang="en-US" sz="2000" b="1" dirty="0"/>
              <a:t>patient-level diagnosis</a:t>
            </a:r>
            <a:r>
              <a:rPr lang="en-US" sz="2000" dirty="0"/>
              <a:t>.</a:t>
            </a:r>
          </a:p>
          <a:p>
            <a:pPr marL="914400" lvl="1" indent="-457200" algn="just">
              <a:buFont typeface="Arial" panose="020B0604020202020204" pitchFamily="34" charset="0"/>
              <a:buChar char="•"/>
            </a:pPr>
            <a:r>
              <a:rPr lang="en-US" sz="2000" dirty="0"/>
              <a:t>Most models focus only on </a:t>
            </a:r>
            <a:r>
              <a:rPr lang="en-US" sz="2000" b="1" dirty="0"/>
              <a:t>individual image classification</a:t>
            </a:r>
            <a:r>
              <a:rPr lang="en-US" sz="2000" dirty="0"/>
              <a:t>.</a:t>
            </a:r>
          </a:p>
          <a:p>
            <a:pPr marL="914400" lvl="1" indent="-457200" algn="just">
              <a:buFont typeface="Arial" panose="020B0604020202020204" pitchFamily="34" charset="0"/>
              <a:buChar char="•"/>
            </a:pPr>
            <a:r>
              <a:rPr lang="en-US" sz="2000" b="1" dirty="0"/>
              <a:t>No comprehensive evaluation</a:t>
            </a:r>
            <a:r>
              <a:rPr lang="en-US" sz="2000" dirty="0"/>
              <a:t> at the patient level for real-world applications.</a:t>
            </a:r>
          </a:p>
        </p:txBody>
      </p:sp>
    </p:spTree>
    <p:extLst>
      <p:ext uri="{BB962C8B-B14F-4D97-AF65-F5344CB8AC3E}">
        <p14:creationId xmlns:p14="http://schemas.microsoft.com/office/powerpoint/2010/main" val="1773119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958C07-EDA5-4396-6D62-0DBEEDF2F0FE}"/>
              </a:ext>
            </a:extLst>
          </p:cNvPr>
          <p:cNvSpPr txBox="1"/>
          <p:nvPr/>
        </p:nvSpPr>
        <p:spPr>
          <a:xfrm>
            <a:off x="295976" y="513165"/>
            <a:ext cx="6097604" cy="523220"/>
          </a:xfrm>
          <a:prstGeom prst="rect">
            <a:avLst/>
          </a:prstGeom>
          <a:noFill/>
        </p:spPr>
        <p:txBody>
          <a:bodyPr wrap="square">
            <a:spAutoFit/>
          </a:bodyPr>
          <a:lstStyle/>
          <a:p>
            <a:r>
              <a:rPr lang="en-IN" sz="2800" u="sng" dirty="0"/>
              <a:t>Proposed Solutions:-</a:t>
            </a:r>
          </a:p>
        </p:txBody>
      </p:sp>
      <p:sp>
        <p:nvSpPr>
          <p:cNvPr id="5" name="TextBox 4">
            <a:extLst>
              <a:ext uri="{FF2B5EF4-FFF2-40B4-BE49-F238E27FC236}">
                <a16:creationId xmlns:a16="http://schemas.microsoft.com/office/drawing/2014/main" id="{BD6B4382-C2AC-DB34-DDA8-90FBBA2D6B9C}"/>
              </a:ext>
            </a:extLst>
          </p:cNvPr>
          <p:cNvSpPr txBox="1"/>
          <p:nvPr/>
        </p:nvSpPr>
        <p:spPr>
          <a:xfrm>
            <a:off x="731520" y="1624338"/>
            <a:ext cx="8260882" cy="2862322"/>
          </a:xfrm>
          <a:prstGeom prst="rect">
            <a:avLst/>
          </a:prstGeom>
          <a:noFill/>
        </p:spPr>
        <p:txBody>
          <a:bodyPr wrap="square">
            <a:spAutoFit/>
          </a:bodyPr>
          <a:lstStyle/>
          <a:p>
            <a:pPr marL="285750" indent="-285750">
              <a:buFont typeface="Wingdings" panose="05000000000000000000" pitchFamily="2" charset="2"/>
              <a:buChar char="Ø"/>
            </a:pPr>
            <a:r>
              <a:rPr lang="en-US" sz="2000" dirty="0"/>
              <a:t>Introduced Global Context Attention Module.</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Used GAN-based data augmentation.</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Implemented separable convolutions for efficiency.</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Used Grad-CAM for interpretability.</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Measured both image-level and patient-level accuracy.</a:t>
            </a:r>
          </a:p>
        </p:txBody>
      </p:sp>
      <p:sp>
        <p:nvSpPr>
          <p:cNvPr id="6" name="TextBox 5">
            <a:extLst>
              <a:ext uri="{FF2B5EF4-FFF2-40B4-BE49-F238E27FC236}">
                <a16:creationId xmlns:a16="http://schemas.microsoft.com/office/drawing/2014/main" id="{5F1A6767-527E-AA4F-6200-0A6800ADE8C6}"/>
              </a:ext>
            </a:extLst>
          </p:cNvPr>
          <p:cNvSpPr txBox="1"/>
          <p:nvPr/>
        </p:nvSpPr>
        <p:spPr>
          <a:xfrm>
            <a:off x="9779267" y="143833"/>
            <a:ext cx="2127634" cy="400110"/>
          </a:xfrm>
          <a:prstGeom prst="rect">
            <a:avLst/>
          </a:prstGeom>
          <a:noFill/>
        </p:spPr>
        <p:txBody>
          <a:bodyPr wrap="none" rtlCol="0">
            <a:spAutoFit/>
          </a:bodyPr>
          <a:lstStyle/>
          <a:p>
            <a:r>
              <a:rPr lang="en-US" sz="2000" dirty="0"/>
              <a:t>Team Number:22</a:t>
            </a:r>
            <a:endParaRPr lang="en-IN" sz="2000" dirty="0"/>
          </a:p>
        </p:txBody>
      </p:sp>
    </p:spTree>
    <p:extLst>
      <p:ext uri="{BB962C8B-B14F-4D97-AF65-F5344CB8AC3E}">
        <p14:creationId xmlns:p14="http://schemas.microsoft.com/office/powerpoint/2010/main" val="3765813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3381375" y="1485900"/>
            <a:ext cx="4448176" cy="2933700"/>
          </a:xfrm>
          <a:prstGeom prst="rect">
            <a:avLst/>
          </a:prstGeom>
          <a:noFill/>
          <a:ln w="9525">
            <a:noFill/>
            <a:miter lim="800000"/>
            <a:headEnd/>
            <a:tailEnd/>
          </a:ln>
          <a:effectLst/>
        </p:spPr>
      </p:pic>
      <p:sp>
        <p:nvSpPr>
          <p:cNvPr id="8" name="Rectangle 7"/>
          <p:cNvSpPr/>
          <p:nvPr/>
        </p:nvSpPr>
        <p:spPr>
          <a:xfrm>
            <a:off x="1228726" y="5001310"/>
            <a:ext cx="9829800" cy="677108"/>
          </a:xfrm>
          <a:prstGeom prst="rect">
            <a:avLst/>
          </a:prstGeom>
        </p:spPr>
        <p:txBody>
          <a:bodyPr wrap="square">
            <a:spAutoFit/>
          </a:bodyPr>
          <a:lstStyle/>
          <a:p>
            <a:r>
              <a:rPr lang="en-US" sz="2000" b="1" dirty="0"/>
              <a:t>Fig:-</a:t>
            </a:r>
            <a:r>
              <a:rPr lang="en-US" dirty="0"/>
              <a:t>Proposed generative adversarial network architecture consisting of generator and discriminator.</a:t>
            </a:r>
          </a:p>
        </p:txBody>
      </p:sp>
    </p:spTree>
    <p:extLst>
      <p:ext uri="{BB962C8B-B14F-4D97-AF65-F5344CB8AC3E}">
        <p14:creationId xmlns:p14="http://schemas.microsoft.com/office/powerpoint/2010/main" val="3408823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7047D-A792-59E7-9428-E72FF9E37BB7}"/>
              </a:ext>
            </a:extLst>
          </p:cNvPr>
          <p:cNvPicPr>
            <a:picLocks noChangeAspect="1"/>
          </p:cNvPicPr>
          <p:nvPr/>
        </p:nvPicPr>
        <p:blipFill>
          <a:blip r:embed="rId2"/>
          <a:stretch>
            <a:fillRect/>
          </a:stretch>
        </p:blipFill>
        <p:spPr>
          <a:xfrm>
            <a:off x="952901" y="517121"/>
            <a:ext cx="10145028" cy="5084784"/>
          </a:xfrm>
          <a:prstGeom prst="rect">
            <a:avLst/>
          </a:prstGeom>
        </p:spPr>
      </p:pic>
      <p:sp>
        <p:nvSpPr>
          <p:cNvPr id="4" name="TextBox 3">
            <a:extLst>
              <a:ext uri="{FF2B5EF4-FFF2-40B4-BE49-F238E27FC236}">
                <a16:creationId xmlns:a16="http://schemas.microsoft.com/office/drawing/2014/main" id="{638792AB-ED27-AD6D-9B15-067A33E9FFBC}"/>
              </a:ext>
            </a:extLst>
          </p:cNvPr>
          <p:cNvSpPr txBox="1"/>
          <p:nvPr/>
        </p:nvSpPr>
        <p:spPr>
          <a:xfrm>
            <a:off x="1135780" y="5967592"/>
            <a:ext cx="3954929" cy="369332"/>
          </a:xfrm>
          <a:prstGeom prst="rect">
            <a:avLst/>
          </a:prstGeom>
          <a:noFill/>
        </p:spPr>
        <p:txBody>
          <a:bodyPr wrap="none" rtlCol="0">
            <a:spAutoFit/>
          </a:bodyPr>
          <a:lstStyle/>
          <a:p>
            <a:r>
              <a:rPr lang="en-US" b="1" dirty="0"/>
              <a:t>Fig:-</a:t>
            </a:r>
            <a:r>
              <a:rPr lang="en-IN" b="1" dirty="0"/>
              <a:t> </a:t>
            </a:r>
            <a:r>
              <a:rPr lang="en-IN" dirty="0"/>
              <a:t>GAN generated image samples.</a:t>
            </a:r>
          </a:p>
        </p:txBody>
      </p:sp>
    </p:spTree>
    <p:extLst>
      <p:ext uri="{BB962C8B-B14F-4D97-AF65-F5344CB8AC3E}">
        <p14:creationId xmlns:p14="http://schemas.microsoft.com/office/powerpoint/2010/main" val="305009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FB0D817-9C01-45EA-9530-1B193F9BEDDE}"/>
              </a:ext>
            </a:extLst>
          </p:cNvPr>
          <p:cNvPicPr>
            <a:picLocks noChangeAspect="1"/>
          </p:cNvPicPr>
          <p:nvPr/>
        </p:nvPicPr>
        <p:blipFill>
          <a:blip r:embed="rId2"/>
          <a:stretch>
            <a:fillRect/>
          </a:stretch>
        </p:blipFill>
        <p:spPr>
          <a:xfrm>
            <a:off x="1066027" y="935812"/>
            <a:ext cx="7003562" cy="4499788"/>
          </a:xfrm>
          <a:prstGeom prst="rect">
            <a:avLst/>
          </a:prstGeom>
        </p:spPr>
      </p:pic>
      <p:sp>
        <p:nvSpPr>
          <p:cNvPr id="26" name="TextBox 25">
            <a:extLst>
              <a:ext uri="{FF2B5EF4-FFF2-40B4-BE49-F238E27FC236}">
                <a16:creationId xmlns:a16="http://schemas.microsoft.com/office/drawing/2014/main" id="{9E84261A-E253-46BE-950A-AFFC17F1ACF3}"/>
              </a:ext>
            </a:extLst>
          </p:cNvPr>
          <p:cNvSpPr txBox="1"/>
          <p:nvPr/>
        </p:nvSpPr>
        <p:spPr>
          <a:xfrm>
            <a:off x="975797" y="5622666"/>
            <a:ext cx="7506051" cy="369332"/>
          </a:xfrm>
          <a:prstGeom prst="rect">
            <a:avLst/>
          </a:prstGeom>
          <a:noFill/>
        </p:spPr>
        <p:txBody>
          <a:bodyPr wrap="square">
            <a:spAutoFit/>
          </a:bodyPr>
          <a:lstStyle/>
          <a:p>
            <a:r>
              <a:rPr lang="en-US" b="1" dirty="0"/>
              <a:t>Fig:-</a:t>
            </a:r>
            <a:r>
              <a:rPr lang="en-US" dirty="0"/>
              <a:t>Example of resizing. (a) : Original image. (b): Resized image.</a:t>
            </a:r>
            <a:endParaRPr lang="en-IN" dirty="0"/>
          </a:p>
        </p:txBody>
      </p:sp>
    </p:spTree>
    <p:extLst>
      <p:ext uri="{BB962C8B-B14F-4D97-AF65-F5344CB8AC3E}">
        <p14:creationId xmlns:p14="http://schemas.microsoft.com/office/powerpoint/2010/main" val="167450787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3030</TotalTime>
  <Words>1412</Words>
  <Application>Microsoft Office PowerPoint</Application>
  <PresentationFormat>Widescreen</PresentationFormat>
  <Paragraphs>167</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Unicode MS</vt:lpstr>
      <vt:lpstr>Calibri</vt:lpstr>
      <vt:lpstr>Trebuchet MS</vt:lpstr>
      <vt:lpstr>Wingdings</vt:lpstr>
      <vt:lpstr>Wingdings 3</vt:lpstr>
      <vt:lpstr>Facet</vt:lpstr>
      <vt:lpstr>R.V.R &amp; J.C College of Engineering Chowdavaram,Guntur,A.P.</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METHODOLOGY-MODULE PROPOSED:-   </vt:lpstr>
      <vt:lpstr>PowerPoint Presentation</vt:lpstr>
      <vt:lpstr>PowerPoint Presentation</vt:lpstr>
      <vt:lpstr>DETAILS OF PROPOSED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R.V.R &amp; J.C College of Engineering Chowdavaram,Guntur,A.P.</dc:title>
  <dc:creator>lakshmisivani bollina</dc:creator>
  <cp:lastModifiedBy>Jalaram G</cp:lastModifiedBy>
  <cp:revision>38</cp:revision>
  <dcterms:created xsi:type="dcterms:W3CDTF">2023-05-01T14:10:30Z</dcterms:created>
  <dcterms:modified xsi:type="dcterms:W3CDTF">2025-02-02T13:43:13Z</dcterms:modified>
</cp:coreProperties>
</file>